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slideMasters/slideMaster2.xml" ContentType="application/vnd.openxmlformats-officedocument.presentationml.slideMaster+xml"/>
  <Override PartName="/ppt/notesSlides/notesSlide16.xml" ContentType="application/vnd.openxmlformats-officedocument.presentationml.notesSlide+xml"/>
  <Override PartName="/ppt/comments/comment3.xml" ContentType="application/vnd.openxmlformats-officedocument.presentationml.comments+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notesSlides/notesSlide40.xml" ContentType="application/vnd.openxmlformats-officedocument.presentationml.notes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39.xml" ContentType="application/vnd.openxmlformats-officedocument.presentationml.notes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notesSlides/notesSlide38.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presProps.xml" ContentType="application/vnd.openxmlformats-officedocument.presentationml.presProps+xml"/>
  <Override PartName="/ppt/theme/theme5.xml" ContentType="application/vnd.openxmlformats-officedocument.theme+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notesSlides/notesSlide37.xml" ContentType="application/vnd.openxmlformats-officedocument.presentationml.notes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theme/theme4.xml" ContentType="application/vnd.openxmlformats-officedocument.them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theme/theme3.xml" ContentType="application/vnd.openxmlformats-officedocument.them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slideMasters/slideMaster4.xml" ContentType="application/vnd.openxmlformats-officedocument.presentationml.slideMaster+xml"/>
  <Override PartName="/ppt/notesSlides/notesSlide18.xml" ContentType="application/vnd.openxmlformats-officedocument.presentationml.notesSlide+xml"/>
  <Default Extension="jpeg" ContentType="image/jpeg"/>
  <Override PartName="/ppt/commentAuthors.xml" ContentType="application/vnd.openxmlformats-officedocument.presentationml.commentAuthors+xml"/>
  <Override PartName="/ppt/viewProps.xml" ContentType="application/vnd.openxmlformats-officedocument.presentationml.viewProps+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33.xml" ContentType="application/vnd.openxmlformats-officedocument.presentationml.notes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slides/slide23.xml" ContentType="application/vnd.openxmlformats-officedocument.presentationml.slide+xml"/>
  <Override PartName="/ppt/slides/slide39.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slideMasters/slideMaster3.xml" ContentType="application/vnd.openxmlformats-officedocument.presentationml.slideMaster+xml"/>
  <Override PartName="/ppt/notesSlides/notesSlide17.xml" ContentType="application/vnd.openxmlformats-officedocument.presentationml.notesSlide+xml"/>
  <Override PartName="/ppt/comments/comment4.xml" ContentType="application/vnd.openxmlformats-officedocument.presentationml.comments+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Default Extension="bin" ContentType="application/vnd.openxmlformats-officedocument.presentationml.printerSettings"/>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24.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56" r:id="rId1"/>
    <p:sldMasterId id="2147483657" r:id="rId2"/>
    <p:sldMasterId id="2147483658" r:id="rId3"/>
    <p:sldMasterId id="2147483659" r:id="rId4"/>
  </p:sldMasterIdLst>
  <p:notesMasterIdLst>
    <p:notesMasterId r:id="rId45"/>
  </p:notesMasterIdLst>
  <p:sldIdLst>
    <p:sldId id="256" r:id="rId5"/>
    <p:sldId id="257" r:id="rId6"/>
    <p:sldId id="259" r:id="rId7"/>
    <p:sldId id="260" r:id="rId8"/>
    <p:sldId id="261" r:id="rId9"/>
    <p:sldId id="262" r:id="rId10"/>
    <p:sldId id="263" r:id="rId11"/>
    <p:sldId id="264" r:id="rId12"/>
    <p:sldId id="266" r:id="rId13"/>
    <p:sldId id="265" r:id="rId14"/>
    <p:sldId id="268" r:id="rId15"/>
    <p:sldId id="296" r:id="rId16"/>
    <p:sldId id="267" r:id="rId17"/>
    <p:sldId id="299" r:id="rId18"/>
    <p:sldId id="297" r:id="rId19"/>
    <p:sldId id="269" r:id="rId20"/>
    <p:sldId id="270" r:id="rId21"/>
    <p:sldId id="271" r:id="rId22"/>
    <p:sldId id="272" r:id="rId23"/>
    <p:sldId id="273" r:id="rId24"/>
    <p:sldId id="274" r:id="rId25"/>
    <p:sldId id="275" r:id="rId26"/>
    <p:sldId id="276" r:id="rId27"/>
    <p:sldId id="298" r:id="rId28"/>
    <p:sldId id="277" r:id="rId29"/>
    <p:sldId id="278" r:id="rId30"/>
    <p:sldId id="279" r:id="rId31"/>
    <p:sldId id="281" r:id="rId32"/>
    <p:sldId id="282" r:id="rId33"/>
    <p:sldId id="283" r:id="rId34"/>
    <p:sldId id="284" r:id="rId35"/>
    <p:sldId id="295" r:id="rId36"/>
    <p:sldId id="285" r:id="rId37"/>
    <p:sldId id="288" r:id="rId38"/>
    <p:sldId id="286" r:id="rId39"/>
    <p:sldId id="287" r:id="rId40"/>
    <p:sldId id="289" r:id="rId41"/>
    <p:sldId id="291" r:id="rId42"/>
    <p:sldId id="290" r:id="rId43"/>
    <p:sldId id="292" r:id="rId4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Jimmy Retzlaff" initials="" lastIdx="4" clrIdx="0"/>
  <p:cmAuthor id="1" name="Jason Fennell" initials="" lastIdx="2" clrIdx="1"/>
  <p:cmAuthor id="2" name="Soups Ranjan" initials="" lastIdx="2" clrIdx="2"/>
  <p:cmAuthor id="3" name="Bill Heil" initials="" lastIdx="1" clrIdx="3"/>
  <p:cmAuthor id="4" name="Supranamaya Ranjan" initials="Y" lastIdx="0" clrIdx="4"/>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C01C4F37-DCA2-4064-8BA8-243492E3C44B}">
  <a:tblStyle styleId="{C01C4F37-DCA2-4064-8BA8-243492E3C44B}"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89785F5B-5E12-42B1-AE55-86815FA3D4F5}" styleName="Table_1"/>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Comments="0">
  <p:normalViewPr>
    <p:restoredLeft sz="15620"/>
    <p:restoredTop sz="82986" autoAdjust="0"/>
  </p:normalViewPr>
  <p:slideViewPr>
    <p:cSldViewPr snapToGrid="0" snapToObjects="1">
      <p:cViewPr varScale="1">
        <p:scale>
          <a:sx n="91" d="100"/>
          <a:sy n="91" d="100"/>
        </p:scale>
        <p:origin x="-1600"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idx="4">
    <p:pos x="6000" y="0"/>
    <p:text>If it helps, I have some of these charts already fit to our slides, feel free to copy them if it saves you time... https://docs.google.com/a/yelp.com/presentation/d/1kuC6Jnbi2yRUIRArZ_ltxQr1JgJa73DUQgRTRp8Ulao/edit#slide=id.g4649cfd48_1119</p:text>
  </p:cm>
  <p:cm authorId="2" idx="1">
    <p:pos x="6000" y="100"/>
    <p:text>Thanks Jimmy for sharing, does save me a lot of time -- I'll use the ones from your deck.</p:text>
  </p:cm>
  <p:cm authorId="2" idx="2">
    <p:pos x="6000" y="200"/>
    <p:text>+bheil@yelp.com Is this ok to talk about externally? Happy to remove this slide if we can't talk about it.</p:text>
  </p:cm>
  <p:cm authorId="3" idx="1">
    <p:pos x="6000" y="300"/>
    <p:text>No, please remove. Hasn't been shared publicly yet.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1" idx="2">
    <p:pos x="6000" y="0"/>
    <p:text>where is the 89% of users go do purchase within a week statistic from?</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idx="3">
    <p:pos x="6000" y="0"/>
    <p:text>Text is covered by chart.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idx="2">
    <p:pos x="6000" y="0"/>
    <p:text>What you say here regarding true value being a dominant strategy for 2nd price auctions is true. If someone knowledgable in the field is paying close attention they'll realize we are using generalized second price now that we have multiple ads (gsp == 2nd price auction extended to handle more than 1 winner). Unlike 2nd price, true value is not a dominant strategy in GSP. I don't think you need to change anything here, but be ready for the question and I think a reasonable answer is "yes, we're aware of that and since we started showing multiple ads, we've started looking at VCG which does have that property for multiple slots".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idx="1">
    <p:pos x="6000" y="0"/>
    <p:text>"assuming independence" will invite the question "but they aren't independent, how do you deal with that?" Answer... "by doing autobidding repeatedly to incorporate the interdependence."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pPr marL="0" lvl="0" indent="0">
                <a:spcBef>
                  <a:spcPts val="0"/>
                </a:spcBef>
                <a:buSzPct val="25000"/>
                <a:buNone/>
              </a:pPr>
              <a:t>‹#›</a:t>
            </a:fld>
            <a:endParaRPr lang="en-US"/>
          </a:p>
        </p:txBody>
      </p:sp>
    </p:spTree>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6" name="Shape 1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51" name="Shape 25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100" b="0" i="0" u="none" strike="noStrike" cap="none" baseline="0">
              <a:solidFill>
                <a:schemeClr val="dk1"/>
              </a:solidFill>
              <a:latin typeface="Calibri"/>
              <a:ea typeface="Calibri"/>
              <a:cs typeface="Calibri"/>
              <a:sym typeface="Calibri"/>
            </a:endParaRPr>
          </a:p>
        </p:txBody>
      </p:sp>
      <p:sp>
        <p:nvSpPr>
          <p:cNvPr id="252" name="Shape 25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sz="1200" b="0" i="0" u="none" strike="noStrike" cap="none" baseline="0">
                <a:solidFill>
                  <a:schemeClr val="dk1"/>
                </a:solidFill>
                <a:latin typeface="Calibri"/>
                <a:ea typeface="Calibri"/>
                <a:cs typeface="Calibri"/>
                <a:sym typeface="Calibri"/>
              </a:rP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6" name="Shape 1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D9D9D9"/>
              </a:buClr>
              <a:buSzPct val="25000"/>
              <a:buFont typeface="Calibri"/>
              <a:buNone/>
            </a:pPr>
            <a:r>
              <a:rPr lang="en-US" sz="1200" b="0" i="0" u="none" strike="noStrike" cap="none" baseline="0">
                <a:solidFill>
                  <a:srgbClr val="D9D9D9"/>
                </a:solidFill>
                <a:latin typeface="Calibri"/>
                <a:ea typeface="Calibri"/>
                <a:cs typeface="Calibri"/>
                <a:sym typeface="Calibri"/>
              </a:rPr>
              <a:t>Location-based query is resolved to find businesses within search-radius fairly quickly</a:t>
            </a:r>
          </a:p>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D9D9D9"/>
              </a:buClr>
              <a:buSzPct val="25000"/>
              <a:buFont typeface="Calibri"/>
              <a:buNone/>
            </a:pPr>
            <a:r>
              <a:rPr lang="en-US" sz="1200" b="0" i="0" u="none" strike="noStrike" cap="none" baseline="0">
                <a:solidFill>
                  <a:srgbClr val="D9D9D9"/>
                </a:solidFill>
                <a:latin typeface="Calibri"/>
                <a:ea typeface="Calibri"/>
                <a:cs typeface="Calibri"/>
                <a:sym typeface="Calibri"/>
              </a:rPr>
              <a:t>Location-based query is resolved to find businesses within search-radius fairly quickly</a:t>
            </a:r>
          </a:p>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6" name="Shape 1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62" name="Shape 26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100" b="0" i="0" u="none" strike="noStrike" cap="none" baseline="0">
              <a:solidFill>
                <a:schemeClr val="dk1"/>
              </a:solidFill>
              <a:latin typeface="Calibri"/>
              <a:ea typeface="Calibri"/>
              <a:cs typeface="Calibri"/>
              <a:sym typeface="Calibri"/>
            </a:endParaRPr>
          </a:p>
        </p:txBody>
      </p:sp>
      <p:sp>
        <p:nvSpPr>
          <p:cNvPr id="263" name="Shape 26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sz="1200" b="0" i="0" u="none" strike="noStrike" cap="none" baseline="0">
                <a:solidFill>
                  <a:schemeClr val="dk1"/>
                </a:solidFill>
                <a:latin typeface="Calibri"/>
                <a:ea typeface="Calibri"/>
                <a:cs typeface="Calibri"/>
                <a:sym typeface="Calibri"/>
              </a:rPr>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71" name="Shape 2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p>
        </p:txBody>
      </p:sp>
      <p:sp>
        <p:nvSpPr>
          <p:cNvPr id="272" name="Shape 2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80" name="Shape 2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p>
        </p:txBody>
      </p:sp>
      <p:sp>
        <p:nvSpPr>
          <p:cNvPr id="281" name="Shape 28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t>Just the explanation we need for advertisers!</a:t>
            </a:r>
          </a:p>
        </p:txBody>
      </p:sp>
      <p:sp>
        <p:nvSpPr>
          <p:cNvPr id="290" name="Shape 2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297" name="Shape 2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t>If bid is set correctly, you’ll forgo expensive opportunities because better (cheaper) opportunities are coming later.</a:t>
            </a:r>
          </a:p>
        </p:txBody>
      </p:sp>
      <p:sp>
        <p:nvSpPr>
          <p:cNvPr id="298" name="Shape 2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p>
        </p:txBody>
      </p:sp>
      <p:sp>
        <p:nvSpPr>
          <p:cNvPr id="307" name="Shape 30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317" name="Shape 31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p>
        </p:txBody>
      </p:sp>
      <p:sp>
        <p:nvSpPr>
          <p:cNvPr id="318" name="Shape 31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329" name="Shape 32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p>
        </p:txBody>
      </p:sp>
      <p:sp>
        <p:nvSpPr>
          <p:cNvPr id="330" name="Shape 33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6" name="Shape 1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r>
              <a:rPr lang="en-US" sz="1200" b="0" i="0" u="none" strike="noStrike" cap="none" baseline="0" dirty="0" smtClean="0">
                <a:solidFill>
                  <a:schemeClr val="dk1"/>
                </a:solidFill>
                <a:latin typeface="Calibri"/>
                <a:ea typeface="Calibri"/>
                <a:cs typeface="Calibri"/>
                <a:sym typeface="Calibri"/>
              </a:rPr>
              <a:t>TODO: Add Sum</a:t>
            </a:r>
            <a:endParaRPr sz="1200" b="0" i="0" u="none" strike="noStrike" cap="none" baseline="0" dirty="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383" name="Shape 383"/>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noAutofit/>
          </a:bodyPr>
          <a:lstStyle/>
          <a:p>
            <a:pPr marL="0" marR="0" lvl="0" indent="0" algn="r" rtl="0">
              <a:spcBef>
                <a:spcPts val="0"/>
              </a:spcBef>
              <a:buClr>
                <a:srgbClr val="000000"/>
              </a:buClr>
              <a:buFont typeface="Arial"/>
              <a:buNone/>
            </a:pPr>
            <a:endParaRPr sz="1200" b="0" i="0" u="none" strike="noStrike" cap="none" baseline="0">
              <a:solidFill>
                <a:schemeClr val="dk1"/>
              </a:solidFill>
              <a:latin typeface="Calibri"/>
              <a:ea typeface="Calibri"/>
              <a:cs typeface="Calibri"/>
              <a:sym typeface="Calibri"/>
            </a:endParaRPr>
          </a:p>
          <a:p>
            <a:pPr marL="457200" marR="0" lvl="1"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914400" marR="0" lvl="2"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1371600" marR="0" lvl="3"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1828800" marR="0" lvl="4"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2286000" marR="0" lvl="5"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2743200" marR="0" lvl="6"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3200400" marR="0" lvl="7"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3657600" marR="0" lvl="8"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1" name="Shape 42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Calibri"/>
              <a:buNone/>
            </a:pPr>
            <a:r>
              <a:rPr lang="en-US" sz="1200" b="0" i="0" u="none" strike="noStrike" cap="none" baseline="0" dirty="0" smtClean="0">
                <a:solidFill>
                  <a:schemeClr val="dk1"/>
                </a:solidFill>
                <a:latin typeface="Calibri"/>
                <a:ea typeface="Calibri"/>
                <a:cs typeface="Calibri"/>
                <a:sym typeface="Calibri"/>
              </a:rPr>
              <a:t>Historical CTR Table – obtained via MR job</a:t>
            </a:r>
            <a:endParaRPr sz="1200" b="0" i="0" u="none" strike="noStrike" cap="none" baseline="0" dirty="0">
              <a:solidFill>
                <a:schemeClr val="dk1"/>
              </a:solidFill>
              <a:latin typeface="Calibri"/>
              <a:ea typeface="Calibri"/>
              <a:cs typeface="Calibri"/>
              <a:sym typeface="Calibri"/>
            </a:endParaRPr>
          </a:p>
        </p:txBody>
      </p:sp>
      <p:sp>
        <p:nvSpPr>
          <p:cNvPr id="422" name="Shape 422"/>
          <p:cNvSpPr txBox="1">
            <a:spLocks noGrp="1"/>
          </p:cNvSpPr>
          <p:nvPr>
            <p:ph type="sldNum" idx="12"/>
          </p:nvPr>
        </p:nvSpPr>
        <p:spPr>
          <a:xfrm>
            <a:off x="3884612" y="8685210"/>
            <a:ext cx="2971799" cy="457200"/>
          </a:xfrm>
          <a:prstGeom prst="rect">
            <a:avLst/>
          </a:prstGeom>
          <a:noFill/>
          <a:ln>
            <a:noFill/>
          </a:ln>
        </p:spPr>
        <p:txBody>
          <a:bodyPr lIns="91425" tIns="91425" rIns="91425" bIns="91425" anchor="b" anchorCtr="0">
            <a:noAutofit/>
          </a:bodyPr>
          <a:lstStyle/>
          <a:p>
            <a:pPr marL="0" marR="0" lvl="0" indent="0" algn="r" rtl="0">
              <a:spcBef>
                <a:spcPts val="0"/>
              </a:spcBef>
              <a:buClr>
                <a:srgbClr val="000000"/>
              </a:buClr>
              <a:buFont typeface="Arial"/>
              <a:buNone/>
            </a:pPr>
            <a:endParaRPr sz="1200" b="0" i="0" u="none" strike="noStrike" cap="none" baseline="0">
              <a:solidFill>
                <a:schemeClr val="dk1"/>
              </a:solidFill>
              <a:latin typeface="Calibri"/>
              <a:ea typeface="Calibri"/>
              <a:cs typeface="Calibri"/>
              <a:sym typeface="Calibri"/>
            </a:endParaRPr>
          </a:p>
          <a:p>
            <a:pPr marL="457200" marR="0" lvl="1"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914400" marR="0" lvl="2"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1371600" marR="0" lvl="3"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1828800" marR="0" lvl="4"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2286000" marR="0" lvl="5"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2743200" marR="0" lvl="6"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3200400" marR="0" lvl="7"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3657600" marR="0" lvl="8"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6" name="Shape 4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437" name="Shape 437"/>
          <p:cNvSpPr txBox="1">
            <a:spLocks noGrp="1"/>
          </p:cNvSpPr>
          <p:nvPr>
            <p:ph type="sldNum" idx="12"/>
          </p:nvPr>
        </p:nvSpPr>
        <p:spPr>
          <a:xfrm>
            <a:off x="3884612" y="8685210"/>
            <a:ext cx="2971799" cy="457200"/>
          </a:xfrm>
          <a:prstGeom prst="rect">
            <a:avLst/>
          </a:prstGeom>
          <a:noFill/>
          <a:ln>
            <a:noFill/>
          </a:ln>
        </p:spPr>
        <p:txBody>
          <a:bodyPr lIns="91425" tIns="91425" rIns="91425" bIns="91425" anchor="b" anchorCtr="0">
            <a:noAutofit/>
          </a:bodyPr>
          <a:lstStyle/>
          <a:p>
            <a:pPr marL="0" marR="0" lvl="0" indent="0" algn="r" rtl="0">
              <a:spcBef>
                <a:spcPts val="0"/>
              </a:spcBef>
              <a:buClr>
                <a:srgbClr val="000000"/>
              </a:buClr>
              <a:buFont typeface="Arial"/>
              <a:buNone/>
            </a:pPr>
            <a:endParaRPr sz="1200" b="0" i="0" u="none" strike="noStrike" cap="none" baseline="0">
              <a:solidFill>
                <a:schemeClr val="dk1"/>
              </a:solidFill>
              <a:latin typeface="Calibri"/>
              <a:ea typeface="Calibri"/>
              <a:cs typeface="Calibri"/>
              <a:sym typeface="Calibri"/>
            </a:endParaRPr>
          </a:p>
          <a:p>
            <a:pPr marL="457200" marR="0" lvl="1"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914400" marR="0" lvl="2"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1371600" marR="0" lvl="3"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1828800" marR="0" lvl="4"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2286000" marR="0" lvl="5"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2743200" marR="0" lvl="6"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3200400" marR="0" lvl="7"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3657600" marR="0" lvl="8"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43" name="Shape 44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444" name="Shape 444"/>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noAutofit/>
          </a:bodyPr>
          <a:lstStyle/>
          <a:p>
            <a:pPr marL="0" marR="0" lvl="0" indent="0" algn="r" rtl="0">
              <a:spcBef>
                <a:spcPts val="0"/>
              </a:spcBef>
              <a:buClr>
                <a:srgbClr val="000000"/>
              </a:buClr>
              <a:buFont typeface="Arial"/>
              <a:buNone/>
            </a:pPr>
            <a:endParaRPr sz="1200" b="0" i="0" u="none" strike="noStrike" cap="none" baseline="0">
              <a:solidFill>
                <a:schemeClr val="dk1"/>
              </a:solidFill>
              <a:latin typeface="Calibri"/>
              <a:ea typeface="Calibri"/>
              <a:cs typeface="Calibri"/>
              <a:sym typeface="Calibri"/>
            </a:endParaRPr>
          </a:p>
          <a:p>
            <a:pPr marL="457200" marR="0" lvl="1"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914400" marR="0" lvl="2"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1371600" marR="0" lvl="3"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1828800" marR="0" lvl="4"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2286000" marR="0" lvl="5"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2743200" marR="0" lvl="6"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3200400" marR="0" lvl="7"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a:p>
            <a:pPr marL="3657600" marR="0" lvl="8" indent="0" algn="l" rtl="0">
              <a:spcBef>
                <a:spcPts val="0"/>
              </a:spcBef>
              <a:buClr>
                <a:srgbClr val="000000"/>
              </a:buClr>
              <a:buFont typeface="Arial"/>
              <a:buNone/>
            </a:pPr>
            <a:endParaRPr sz="18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100" b="0" i="0" u="none" strike="noStrike" cap="none" baseline="0" dirty="0">
                <a:solidFill>
                  <a:schemeClr val="dk1"/>
                </a:solidFill>
                <a:latin typeface="Calibri"/>
                <a:ea typeface="Calibri"/>
                <a:cs typeface="Calibri"/>
                <a:sym typeface="Calibri"/>
              </a:rPr>
              <a:t>89% of users who research a business on Yelp continue onwards to make a purchase at that business within a week.</a:t>
            </a:r>
          </a:p>
        </p:txBody>
      </p:sp>
      <p:sp>
        <p:nvSpPr>
          <p:cNvPr id="106" name="Shape 1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477" name="Shape 4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sz="1200" b="0" i="0" u="none" strike="noStrike" cap="none" baseline="0">
                <a:solidFill>
                  <a:schemeClr val="dk1"/>
                </a:solidFill>
                <a:latin typeface="Calibri"/>
                <a:ea typeface="Calibri"/>
                <a:cs typeface="Calibri"/>
                <a:sym typeface="Calibri"/>
              </a:rPr>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4" name="Shape 48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r>
              <a:rPr lang="en-US" sz="1200" b="0" i="0" u="none" strike="noStrike" cap="none" baseline="0" dirty="0" smtClean="0">
                <a:solidFill>
                  <a:schemeClr val="dk1"/>
                </a:solidFill>
                <a:latin typeface="Calibri"/>
                <a:ea typeface="Calibri"/>
                <a:cs typeface="Calibri"/>
                <a:sym typeface="Calibri"/>
              </a:rPr>
              <a:t>TODO: Add sum sign</a:t>
            </a:r>
            <a:endParaRPr sz="1200" b="0" i="0" u="none" strike="noStrike" cap="none" baseline="0" dirty="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4" name="Shape 48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r>
              <a:rPr lang="en-US" sz="1200" b="0" i="0" u="none" strike="noStrike" cap="none" baseline="0" dirty="0" smtClean="0">
                <a:solidFill>
                  <a:schemeClr val="dk1"/>
                </a:solidFill>
                <a:latin typeface="Calibri"/>
                <a:ea typeface="Calibri"/>
                <a:cs typeface="Calibri"/>
                <a:sym typeface="Calibri"/>
              </a:rPr>
              <a:t>TODO: Add sum sign</a:t>
            </a:r>
            <a:endParaRPr sz="1200" b="0" i="0" u="none" strike="noStrike" cap="none" baseline="0" dirty="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03" name="Shape 50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TODO: Higher Resolution Pictures here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534"/>
        <p:cNvGrpSpPr/>
        <p:nvPr/>
      </p:nvGrpSpPr>
      <p:grpSpPr>
        <a:xfrm>
          <a:off x="0" y="0"/>
          <a:ext cx="0" cy="0"/>
          <a:chOff x="0" y="0"/>
          <a:chExt cx="0" cy="0"/>
        </a:xfrm>
      </p:grpSpPr>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36" name="Shape 5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Naïve way to maximize Revenue: Show ads on every single search</a:t>
            </a:r>
          </a:p>
          <a:p>
            <a:pPr marL="457200" marR="0" lvl="1"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We will likely show a lot of “irrelevant ads” then</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Ideal goal: Maximize Revenue at a certain desired Relevance Level</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523" name="Shape 5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29" name="Shape 52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 Use table instead?</a:t>
            </a:r>
          </a:p>
        </p:txBody>
      </p:sp>
      <p:sp>
        <p:nvSpPr>
          <p:cNvPr id="530" name="Shape 53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36</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558"/>
        <p:cNvGrpSpPr/>
        <p:nvPr/>
      </p:nvGrpSpPr>
      <p:grpSpPr>
        <a:xfrm>
          <a:off x="0" y="0"/>
          <a:ext cx="0" cy="0"/>
          <a:chOff x="0" y="0"/>
          <a:chExt cx="0" cy="0"/>
        </a:xfrm>
      </p:grpSpPr>
      <p:sp>
        <p:nvSpPr>
          <p:cNvPr id="559" name="Shape 5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552"/>
        <p:cNvGrpSpPr/>
        <p:nvPr/>
      </p:nvGrpSpPr>
      <p:grpSpPr>
        <a:xfrm>
          <a:off x="0" y="0"/>
          <a:ext cx="0" cy="0"/>
          <a:chOff x="0" y="0"/>
          <a:chExt cx="0" cy="0"/>
        </a:xfrm>
      </p:grpSpPr>
      <p:sp>
        <p:nvSpPr>
          <p:cNvPr id="553" name="Shape 5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Calibri"/>
              <a:ea typeface="Calibri"/>
              <a:cs typeface="Calibri"/>
              <a:sym typeface="Calibri"/>
            </a:endParaRPr>
          </a:p>
        </p:txBody>
      </p:sp>
      <p:sp>
        <p:nvSpPr>
          <p:cNvPr id="554" name="Shape 5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lang="en-US" sz="1200" b="0" i="0" u="none" strike="noStrike" cap="none" baseline="0" dirty="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66" name="Shape 56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latin typeface="Arial"/>
                <a:ea typeface="Arial"/>
                <a:cs typeface="Arial"/>
                <a:sym typeface="Arial"/>
              </a:rPr>
              <a:t>y-many external factors:</a:t>
            </a:r>
          </a:p>
          <a:p>
            <a:pPr marL="815975" marR="0" lvl="1" indent="-320675" algn="l" rtl="0">
              <a:lnSpc>
                <a:spcPct val="100000"/>
              </a:lnSpc>
              <a:spcBef>
                <a:spcPts val="580"/>
              </a:spcBef>
              <a:spcAft>
                <a:spcPts val="0"/>
              </a:spcAft>
              <a:buClr>
                <a:srgbClr val="000000"/>
              </a:buClr>
              <a:buSzPct val="100000"/>
              <a:buFont typeface="Arial"/>
              <a:buChar char="–"/>
            </a:pPr>
            <a:r>
              <a:rPr lang="en-US" sz="1800" b="0" i="0" u="none" strike="noStrike" cap="none" baseline="0" dirty="0">
                <a:latin typeface="Arial"/>
                <a:ea typeface="Arial"/>
                <a:cs typeface="Arial"/>
                <a:sym typeface="Arial"/>
              </a:rPr>
              <a:t>Season-specific:</a:t>
            </a:r>
          </a:p>
          <a:p>
            <a:pPr marL="1176338" marR="0" lvl="2" indent="-325438" algn="l" rtl="0">
              <a:lnSpc>
                <a:spcPct val="100000"/>
              </a:lnSpc>
              <a:spcBef>
                <a:spcPts val="580"/>
              </a:spcBef>
              <a:spcAft>
                <a:spcPts val="0"/>
              </a:spcAft>
              <a:buClr>
                <a:srgbClr val="000000"/>
              </a:buClr>
              <a:buSzPct val="100000"/>
              <a:buFont typeface="Arial"/>
              <a:buChar char="•"/>
            </a:pPr>
            <a:r>
              <a:rPr lang="en-US" sz="1800" b="0" i="0" u="none" strike="noStrike" cap="none" baseline="0" dirty="0">
                <a:latin typeface="Arial"/>
                <a:ea typeface="Arial"/>
                <a:cs typeface="Arial"/>
                <a:sym typeface="Arial"/>
              </a:rPr>
              <a:t>Start of school semesters implies higher demand for movers</a:t>
            </a:r>
          </a:p>
          <a:p>
            <a:pPr marL="1176338" marR="0" lvl="2" indent="-325438" algn="l" rtl="0">
              <a:lnSpc>
                <a:spcPct val="100000"/>
              </a:lnSpc>
              <a:spcBef>
                <a:spcPts val="580"/>
              </a:spcBef>
              <a:spcAft>
                <a:spcPts val="0"/>
              </a:spcAft>
              <a:buClr>
                <a:srgbClr val="000000"/>
              </a:buClr>
              <a:buSzPct val="100000"/>
              <a:buFont typeface="Arial"/>
              <a:buChar char="•"/>
            </a:pPr>
            <a:r>
              <a:rPr lang="en-US" sz="1800" b="0" i="0" u="none" strike="noStrike" cap="none" baseline="0" dirty="0">
                <a:latin typeface="Arial"/>
                <a:ea typeface="Arial"/>
                <a:cs typeface="Arial"/>
                <a:sym typeface="Arial"/>
              </a:rPr>
              <a:t>Cold weather implies higher demand for HVAC Contractors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317500" algn="l" rtl="0">
              <a:lnSpc>
                <a:spcPct val="100000"/>
              </a:lnSpc>
              <a:spcBef>
                <a:spcPts val="0"/>
              </a:spcBef>
              <a:spcAft>
                <a:spcPts val="0"/>
              </a:spcAft>
              <a:buClr>
                <a:srgbClr val="EFEFEF"/>
              </a:buClr>
              <a:buSzPct val="25000"/>
              <a:buFont typeface="Arial"/>
              <a:buNone/>
            </a:pPr>
            <a:endParaRPr lang="en-US" sz="1800" b="0" i="0" u="none" strike="noStrike" cap="none" baseline="0" dirty="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317500" algn="l" rtl="0">
              <a:lnSpc>
                <a:spcPct val="100000"/>
              </a:lnSpc>
              <a:spcBef>
                <a:spcPts val="0"/>
              </a:spcBef>
              <a:spcAft>
                <a:spcPts val="0"/>
              </a:spcAft>
              <a:buClr>
                <a:srgbClr val="EFEFEF"/>
              </a:buClr>
              <a:buSzPct val="25000"/>
              <a:buFont typeface="Arial"/>
              <a:buNone/>
            </a:pPr>
            <a:r>
              <a:rPr lang="en-US" sz="1800" b="0" i="0" u="none" strike="noStrike" cap="none" baseline="0">
                <a:latin typeface="Arial"/>
                <a:ea typeface="Arial"/>
                <a:cs typeface="Arial"/>
                <a:sym typeface="Arial"/>
              </a:rPr>
              <a:t>Compared to search – ads has fewer chances to be right. Search has 10+ results, ads only 1 or 2. Hence category relevance is very important.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100" b="0" i="0" u="none" strike="noStrike" cap="none" baseline="0">
              <a:solidFill>
                <a:schemeClr val="dk1"/>
              </a:solidFill>
              <a:latin typeface="Calibri"/>
              <a:ea typeface="Calibri"/>
              <a:cs typeface="Calibri"/>
              <a:sym typeface="Calibri"/>
            </a:endParaRPr>
          </a:p>
        </p:txBody>
      </p:sp>
      <p:sp>
        <p:nvSpPr>
          <p:cNvPr id="162" name="Shape 1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sz="1200" b="0" i="0" u="none" strike="noStrike" cap="none" baseline="0">
                <a:solidFill>
                  <a:schemeClr val="dk1"/>
                </a:solidFill>
                <a:latin typeface="Calibri"/>
                <a:ea typeface="Calibri"/>
                <a:cs typeface="Calibri"/>
                <a:sym typeface="Calibri"/>
              </a:rP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220" name="Shape 2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Title Slide">
    <p:spTree>
      <p:nvGrpSpPr>
        <p:cNvPr id="1" name="Shape 14"/>
        <p:cNvGrpSpPr/>
        <p:nvPr/>
      </p:nvGrpSpPr>
      <p:grpSpPr>
        <a:xfrm>
          <a:off x="0" y="0"/>
          <a:ext cx="0" cy="0"/>
          <a:chOff x="0" y="0"/>
          <a:chExt cx="0" cy="0"/>
        </a:xfrm>
      </p:grpSpPr>
      <p:pic>
        <p:nvPicPr>
          <p:cNvPr id="15" name="Shape 15"/>
          <p:cNvPicPr preferRelativeResize="0"/>
          <p:nvPr/>
        </p:nvPicPr>
        <p:blipFill rotWithShape="1">
          <a:blip r:embed="rId2">
            <a:alphaModFix/>
          </a:blip>
          <a:srcRect/>
          <a:stretch/>
        </p:blipFill>
        <p:spPr>
          <a:xfrm>
            <a:off x="-54153" y="-50800"/>
            <a:ext cx="9290303" cy="6973824"/>
          </a:xfrm>
          <a:prstGeom prst="rect">
            <a:avLst/>
          </a:prstGeom>
          <a:noFill/>
          <a:ln>
            <a:noFill/>
          </a:ln>
        </p:spPr>
      </p:pic>
      <p:sp>
        <p:nvSpPr>
          <p:cNvPr id="16" name="Shape 16"/>
          <p:cNvSpPr txBox="1">
            <a:spLocks noGrp="1"/>
          </p:cNvSpPr>
          <p:nvPr>
            <p:ph type="ctrTitle"/>
          </p:nvPr>
        </p:nvSpPr>
        <p:spPr>
          <a:xfrm>
            <a:off x="685800" y="2130432"/>
            <a:ext cx="7772400" cy="1470024"/>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11251" marR="0" indent="-4851" algn="ctr" rtl="0">
              <a:spcBef>
                <a:spcPts val="0"/>
              </a:spcBef>
              <a:spcAft>
                <a:spcPts val="0"/>
              </a:spcAft>
              <a:defRPr/>
            </a:lvl6pPr>
            <a:lvl7pPr marL="822503" marR="0" indent="-9702" algn="ctr" rtl="0">
              <a:spcBef>
                <a:spcPts val="0"/>
              </a:spcBef>
              <a:spcAft>
                <a:spcPts val="0"/>
              </a:spcAft>
              <a:defRPr/>
            </a:lvl7pPr>
            <a:lvl8pPr marL="1233754" marR="0" indent="-1853" algn="ctr" rtl="0">
              <a:spcBef>
                <a:spcPts val="0"/>
              </a:spcBef>
              <a:spcAft>
                <a:spcPts val="0"/>
              </a:spcAft>
              <a:defRPr/>
            </a:lvl8pPr>
            <a:lvl9pPr marL="1645006" marR="0" indent="-6705"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Title and Content">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103188" y="-76200"/>
            <a:ext cx="9350375" cy="7010400"/>
          </a:xfrm>
          <a:prstGeom prst="rect">
            <a:avLst/>
          </a:prstGeom>
          <a:noFill/>
          <a:ln>
            <a:noFill/>
          </a:ln>
        </p:spPr>
      </p:pic>
      <p:sp>
        <p:nvSpPr>
          <p:cNvPr id="19" name="Shape 19"/>
          <p:cNvSpPr txBox="1">
            <a:spLocks noGrp="1"/>
          </p:cNvSpPr>
          <p:nvPr>
            <p:ph type="body" idx="1"/>
          </p:nvPr>
        </p:nvSpPr>
        <p:spPr>
          <a:xfrm>
            <a:off x="457200" y="1600201"/>
            <a:ext cx="8229600" cy="452543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dt" idx="10"/>
          </p:nvPr>
        </p:nvSpPr>
        <p:spPr>
          <a:xfrm>
            <a:off x="457200" y="6356353"/>
            <a:ext cx="2133599" cy="366182"/>
          </a:xfrm>
          <a:prstGeom prst="rect">
            <a:avLst/>
          </a:prstGeom>
          <a:noFill/>
          <a:ln>
            <a:noFill/>
          </a:ln>
        </p:spPr>
        <p:txBody>
          <a:bodyPr lIns="91425" tIns="91425" rIns="91425" bIns="91425" anchor="ctr" anchorCtr="0"/>
          <a:lstStyle>
            <a:lvl1pPr marL="0" marR="0" indent="0" algn="l" rtl="0">
              <a:spcBef>
                <a:spcPts val="0"/>
              </a:spcBef>
              <a:defRPr/>
            </a:lvl1pPr>
            <a:lvl2pPr marL="411251" marR="0" indent="-4851" algn="l" rtl="0">
              <a:spcBef>
                <a:spcPts val="0"/>
              </a:spcBef>
              <a:defRPr/>
            </a:lvl2pPr>
            <a:lvl3pPr marL="822503" marR="0" indent="-9702" algn="l" rtl="0">
              <a:spcBef>
                <a:spcPts val="0"/>
              </a:spcBef>
              <a:defRPr/>
            </a:lvl3pPr>
            <a:lvl4pPr marL="1233754" marR="0" indent="-1853" algn="l" rtl="0">
              <a:spcBef>
                <a:spcPts val="0"/>
              </a:spcBef>
              <a:defRPr/>
            </a:lvl4pPr>
            <a:lvl5pPr marL="1645006" marR="0" indent="-6705" algn="l" rtl="0">
              <a:spcBef>
                <a:spcPts val="0"/>
              </a:spcBef>
              <a:defRPr/>
            </a:lvl5pPr>
            <a:lvl6pPr marL="2056257" marR="0" indent="-11557" algn="l" rtl="0">
              <a:spcBef>
                <a:spcPts val="0"/>
              </a:spcBef>
              <a:defRPr/>
            </a:lvl6pPr>
            <a:lvl7pPr marL="2467508" marR="0" indent="-3707" algn="l" rtl="0">
              <a:spcBef>
                <a:spcPts val="0"/>
              </a:spcBef>
              <a:defRPr/>
            </a:lvl7pPr>
            <a:lvl8pPr marL="2878760" marR="0" indent="-8559" algn="l" rtl="0">
              <a:spcBef>
                <a:spcPts val="0"/>
              </a:spcBef>
              <a:defRPr/>
            </a:lvl8pPr>
            <a:lvl9pPr marL="3290010" marR="0" indent="-710" algn="l" rtl="0">
              <a:spcBef>
                <a:spcPts val="0"/>
              </a:spcBef>
              <a:defRPr/>
            </a:lvl9pPr>
          </a:lstStyle>
          <a:p>
            <a:endParaRPr/>
          </a:p>
        </p:txBody>
      </p:sp>
      <p:sp>
        <p:nvSpPr>
          <p:cNvPr id="21" name="Shape 21"/>
          <p:cNvSpPr txBox="1">
            <a:spLocks noGrp="1"/>
          </p:cNvSpPr>
          <p:nvPr>
            <p:ph type="ftr" idx="11"/>
          </p:nvPr>
        </p:nvSpPr>
        <p:spPr>
          <a:xfrm>
            <a:off x="3124200" y="6356353"/>
            <a:ext cx="2895600" cy="366182"/>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11251" marR="0" indent="-4851" algn="l" rtl="0">
              <a:spcBef>
                <a:spcPts val="0"/>
              </a:spcBef>
              <a:defRPr/>
            </a:lvl2pPr>
            <a:lvl3pPr marL="822503" marR="0" indent="-9702" algn="l" rtl="0">
              <a:spcBef>
                <a:spcPts val="0"/>
              </a:spcBef>
              <a:defRPr/>
            </a:lvl3pPr>
            <a:lvl4pPr marL="1233754" marR="0" indent="-1853" algn="l" rtl="0">
              <a:spcBef>
                <a:spcPts val="0"/>
              </a:spcBef>
              <a:defRPr/>
            </a:lvl4pPr>
            <a:lvl5pPr marL="1645006" marR="0" indent="-6705" algn="l" rtl="0">
              <a:spcBef>
                <a:spcPts val="0"/>
              </a:spcBef>
              <a:defRPr/>
            </a:lvl5pPr>
            <a:lvl6pPr marL="2056257" marR="0" indent="-11557" algn="l" rtl="0">
              <a:spcBef>
                <a:spcPts val="0"/>
              </a:spcBef>
              <a:defRPr/>
            </a:lvl6pPr>
            <a:lvl7pPr marL="2467508" marR="0" indent="-3707" algn="l" rtl="0">
              <a:spcBef>
                <a:spcPts val="0"/>
              </a:spcBef>
              <a:defRPr/>
            </a:lvl7pPr>
            <a:lvl8pPr marL="2878760" marR="0" indent="-8559" algn="l" rtl="0">
              <a:spcBef>
                <a:spcPts val="0"/>
              </a:spcBef>
              <a:defRPr/>
            </a:lvl8pPr>
            <a:lvl9pPr marL="3290010" marR="0" indent="-710" algn="l" rtl="0">
              <a:spcBef>
                <a:spcPts val="0"/>
              </a:spcBef>
              <a:defRPr/>
            </a:lvl9pPr>
          </a:lstStyle>
          <a:p>
            <a:endParaRPr/>
          </a:p>
        </p:txBody>
      </p:sp>
      <p:sp>
        <p:nvSpPr>
          <p:cNvPr id="22" name="Shape 22"/>
          <p:cNvSpPr txBox="1">
            <a:spLocks noGrp="1"/>
          </p:cNvSpPr>
          <p:nvPr>
            <p:ph type="sldNum" idx="12"/>
          </p:nvPr>
        </p:nvSpPr>
        <p:spPr>
          <a:xfrm>
            <a:off x="6553200" y="6356353"/>
            <a:ext cx="2133599" cy="366182"/>
          </a:xfrm>
          <a:prstGeom prst="rect">
            <a:avLst/>
          </a:prstGeom>
          <a:noFill/>
          <a:ln>
            <a:noFill/>
          </a:ln>
        </p:spPr>
        <p:txBody>
          <a:bodyPr lIns="82250" tIns="41125" rIns="82250" bIns="41125" anchor="ctr" anchorCtr="0">
            <a:noAutofit/>
          </a:bodyPr>
          <a:lstStyle>
            <a:lvl1pPr marL="0" marR="0" indent="0" algn="r" rtl="0">
              <a:spcBef>
                <a:spcPts val="0"/>
              </a:spcBef>
              <a:buNone/>
              <a:defRPr sz="1100" b="0" i="0" u="none" strike="noStrike" cap="none" baseline="0">
                <a:solidFill>
                  <a:srgbClr val="898989"/>
                </a:solidFill>
                <a:latin typeface="Calibri"/>
                <a:ea typeface="Calibri"/>
                <a:cs typeface="Calibri"/>
                <a:sym typeface="Calibri"/>
              </a:defRPr>
            </a:lvl1pPr>
          </a:lstStyle>
          <a:p>
            <a:pPr marL="0" lvl="0" indent="0">
              <a:spcBef>
                <a:spcPts val="0"/>
              </a:spcBef>
              <a:buSzPct val="25000"/>
              <a:buNone/>
            </a:pPr>
            <a:fld id="{00000000-1234-1234-1234-123412341234}" type="slidenum">
              <a:rPr lang="en-US"/>
              <a:pPr marL="0" lvl="0" indent="0">
                <a:spcBef>
                  <a:spcPts val="0"/>
                </a:spcBef>
                <a:buSzPct val="25000"/>
                <a:buNone/>
              </a:pPr>
              <a:t>‹#›</a:t>
            </a:fld>
            <a:endParaRPr lang="en-US"/>
          </a:p>
        </p:txBody>
      </p:sp>
      <p:sp>
        <p:nvSpPr>
          <p:cNvPr id="23" name="Shape 23"/>
          <p:cNvSpPr txBox="1">
            <a:spLocks noGrp="1"/>
          </p:cNvSpPr>
          <p:nvPr>
            <p:ph type="title"/>
          </p:nvPr>
        </p:nvSpPr>
        <p:spPr>
          <a:xfrm>
            <a:off x="457200" y="275166"/>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
  <p:cSld name="Title and Bod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74638"/>
            <a:ext cx="8229600" cy="1142798"/>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457200" y="1600201"/>
            <a:ext cx="8229600" cy="49675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1_Title Slide">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11251" marR="0" indent="-4851" algn="ctr" rtl="0">
              <a:spcBef>
                <a:spcPts val="0"/>
              </a:spcBef>
              <a:spcAft>
                <a:spcPts val="0"/>
              </a:spcAft>
              <a:defRPr/>
            </a:lvl6pPr>
            <a:lvl7pPr marL="822503" marR="0" indent="-9702" algn="ctr" rtl="0">
              <a:spcBef>
                <a:spcPts val="0"/>
              </a:spcBef>
              <a:spcAft>
                <a:spcPts val="0"/>
              </a:spcAft>
              <a:defRPr/>
            </a:lvl7pPr>
            <a:lvl8pPr marL="1233754" marR="0" indent="-1853" algn="ctr" rtl="0">
              <a:spcBef>
                <a:spcPts val="0"/>
              </a:spcBef>
              <a:spcAft>
                <a:spcPts val="0"/>
              </a:spcAft>
              <a:defRPr/>
            </a:lvl8pPr>
            <a:lvl9pPr marL="1645006" marR="0" indent="-6705" algn="ctr" rtl="0">
              <a:spcBef>
                <a:spcPts val="0"/>
              </a:spcBef>
              <a:spcAft>
                <a:spcPts val="0"/>
              </a:spcAft>
              <a:defRPr/>
            </a:lvl9pPr>
          </a:lstStyle>
          <a:p>
            <a:endParaRPr/>
          </a:p>
        </p:txBody>
      </p:sp>
      <p:sp>
        <p:nvSpPr>
          <p:cNvPr id="29" name="Shape 29"/>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580"/>
              </a:spcBef>
              <a:spcAft>
                <a:spcPts val="0"/>
              </a:spcAft>
              <a:buClr>
                <a:srgbClr val="888888"/>
              </a:buClr>
              <a:buFont typeface="Arial"/>
              <a:buNone/>
              <a:defRPr/>
            </a:lvl1pPr>
            <a:lvl2pPr marL="457200" marR="0" indent="0" algn="ctr" rtl="0">
              <a:spcBef>
                <a:spcPts val="500"/>
              </a:spcBef>
              <a:spcAft>
                <a:spcPts val="0"/>
              </a:spcAft>
              <a:buClr>
                <a:srgbClr val="888888"/>
              </a:buClr>
              <a:buFont typeface="Arial"/>
              <a:buNone/>
              <a:defRPr/>
            </a:lvl2pPr>
            <a:lvl3pPr marL="914400" marR="0" indent="0" algn="ctr" rtl="0">
              <a:spcBef>
                <a:spcPts val="440"/>
              </a:spcBef>
              <a:spcAft>
                <a:spcPts val="0"/>
              </a:spcAft>
              <a:buClr>
                <a:srgbClr val="888888"/>
              </a:buClr>
              <a:buFont typeface="Arial"/>
              <a:buNone/>
              <a:defRPr/>
            </a:lvl3pPr>
            <a:lvl4pPr marL="1371600" marR="0" indent="0" algn="ctr" rtl="0">
              <a:spcBef>
                <a:spcPts val="360"/>
              </a:spcBef>
              <a:spcAft>
                <a:spcPts val="0"/>
              </a:spcAft>
              <a:buClr>
                <a:srgbClr val="888888"/>
              </a:buClr>
              <a:buFont typeface="Arial"/>
              <a:buNone/>
              <a:defRPr/>
            </a:lvl4pPr>
            <a:lvl5pPr marL="1828800" marR="0" indent="0" algn="ctr" rtl="0">
              <a:spcBef>
                <a:spcPts val="360"/>
              </a:spcBef>
              <a:spcAft>
                <a:spcPts val="0"/>
              </a:spcAft>
              <a:buClr>
                <a:srgbClr val="888888"/>
              </a:buClr>
              <a:buFont typeface="Arial"/>
              <a:buNone/>
              <a:defRPr/>
            </a:lvl5pPr>
            <a:lvl6pPr marL="2286000" marR="0" indent="0" algn="ctr" rtl="0">
              <a:spcBef>
                <a:spcPts val="360"/>
              </a:spcBef>
              <a:buClr>
                <a:srgbClr val="888888"/>
              </a:buClr>
              <a:buFont typeface="Arial"/>
              <a:buNone/>
              <a:defRPr/>
            </a:lvl6pPr>
            <a:lvl7pPr marL="2743200" marR="0" indent="0" algn="ctr" rtl="0">
              <a:spcBef>
                <a:spcPts val="360"/>
              </a:spcBef>
              <a:buClr>
                <a:srgbClr val="888888"/>
              </a:buClr>
              <a:buFont typeface="Arial"/>
              <a:buNone/>
              <a:defRPr/>
            </a:lvl7pPr>
            <a:lvl8pPr marL="3200400" marR="0" indent="0" algn="ctr" rtl="0">
              <a:spcBef>
                <a:spcPts val="360"/>
              </a:spcBef>
              <a:buClr>
                <a:srgbClr val="888888"/>
              </a:buClr>
              <a:buFont typeface="Arial"/>
              <a:buNone/>
              <a:defRPr/>
            </a:lvl8pPr>
            <a:lvl9pPr marL="3657600" marR="0" indent="0" algn="ctr" rtl="0">
              <a:spcBef>
                <a:spcPts val="360"/>
              </a:spcBef>
              <a:buClr>
                <a:srgbClr val="888888"/>
              </a:buClr>
              <a:buFont typeface="Arial"/>
              <a:buNone/>
              <a:defRPr/>
            </a:lvl9pPr>
          </a:lstStyle>
          <a:p>
            <a:endParaRPr/>
          </a:p>
        </p:txBody>
      </p:sp>
      <p:sp>
        <p:nvSpPr>
          <p:cNvPr id="30" name="Shape 30"/>
          <p:cNvSpPr txBox="1">
            <a:spLocks noGrp="1"/>
          </p:cNvSpPr>
          <p:nvPr>
            <p:ph type="dt" idx="10"/>
          </p:nvPr>
        </p:nvSpPr>
        <p:spPr>
          <a:xfrm>
            <a:off x="457200" y="6356353"/>
            <a:ext cx="2133599" cy="366182"/>
          </a:xfrm>
          <a:prstGeom prst="rect">
            <a:avLst/>
          </a:prstGeom>
          <a:noFill/>
          <a:ln>
            <a:noFill/>
          </a:ln>
        </p:spPr>
        <p:txBody>
          <a:bodyPr lIns="91425" tIns="91425" rIns="91425" bIns="91425" anchor="ctr" anchorCtr="0"/>
          <a:lstStyle>
            <a:lvl1pPr marL="0" marR="0" indent="0" algn="l" rtl="0">
              <a:spcBef>
                <a:spcPts val="0"/>
              </a:spcBef>
              <a:defRPr/>
            </a:lvl1pPr>
            <a:lvl2pPr marL="411251" marR="0" indent="-4851" algn="l" rtl="0">
              <a:spcBef>
                <a:spcPts val="0"/>
              </a:spcBef>
              <a:defRPr/>
            </a:lvl2pPr>
            <a:lvl3pPr marL="822503" marR="0" indent="-9702" algn="l" rtl="0">
              <a:spcBef>
                <a:spcPts val="0"/>
              </a:spcBef>
              <a:defRPr/>
            </a:lvl3pPr>
            <a:lvl4pPr marL="1233754" marR="0" indent="-1853" algn="l" rtl="0">
              <a:spcBef>
                <a:spcPts val="0"/>
              </a:spcBef>
              <a:defRPr/>
            </a:lvl4pPr>
            <a:lvl5pPr marL="1645006" marR="0" indent="-6705" algn="l" rtl="0">
              <a:spcBef>
                <a:spcPts val="0"/>
              </a:spcBef>
              <a:defRPr/>
            </a:lvl5pPr>
            <a:lvl6pPr marL="2056257" marR="0" indent="-11557" algn="l" rtl="0">
              <a:spcBef>
                <a:spcPts val="0"/>
              </a:spcBef>
              <a:defRPr/>
            </a:lvl6pPr>
            <a:lvl7pPr marL="2467508" marR="0" indent="-3707" algn="l" rtl="0">
              <a:spcBef>
                <a:spcPts val="0"/>
              </a:spcBef>
              <a:defRPr/>
            </a:lvl7pPr>
            <a:lvl8pPr marL="2878760" marR="0" indent="-8559" algn="l" rtl="0">
              <a:spcBef>
                <a:spcPts val="0"/>
              </a:spcBef>
              <a:defRPr/>
            </a:lvl8pPr>
            <a:lvl9pPr marL="3290010" marR="0" indent="-710" algn="l" rtl="0">
              <a:spcBef>
                <a:spcPts val="0"/>
              </a:spcBef>
              <a:defRPr/>
            </a:lvl9pPr>
          </a:lstStyle>
          <a:p>
            <a:endParaRPr/>
          </a:p>
        </p:txBody>
      </p:sp>
      <p:sp>
        <p:nvSpPr>
          <p:cNvPr id="31" name="Shape 31"/>
          <p:cNvSpPr txBox="1">
            <a:spLocks noGrp="1"/>
          </p:cNvSpPr>
          <p:nvPr>
            <p:ph type="ftr" idx="11"/>
          </p:nvPr>
        </p:nvSpPr>
        <p:spPr>
          <a:xfrm>
            <a:off x="3124200" y="6356353"/>
            <a:ext cx="2895600" cy="366182"/>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11251" marR="0" indent="-4851" algn="l" rtl="0">
              <a:spcBef>
                <a:spcPts val="0"/>
              </a:spcBef>
              <a:defRPr/>
            </a:lvl2pPr>
            <a:lvl3pPr marL="822503" marR="0" indent="-9702" algn="l" rtl="0">
              <a:spcBef>
                <a:spcPts val="0"/>
              </a:spcBef>
              <a:defRPr/>
            </a:lvl3pPr>
            <a:lvl4pPr marL="1233754" marR="0" indent="-1853" algn="l" rtl="0">
              <a:spcBef>
                <a:spcPts val="0"/>
              </a:spcBef>
              <a:defRPr/>
            </a:lvl4pPr>
            <a:lvl5pPr marL="1645006" marR="0" indent="-6705" algn="l" rtl="0">
              <a:spcBef>
                <a:spcPts val="0"/>
              </a:spcBef>
              <a:defRPr/>
            </a:lvl5pPr>
            <a:lvl6pPr marL="2056257" marR="0" indent="-11557" algn="l" rtl="0">
              <a:spcBef>
                <a:spcPts val="0"/>
              </a:spcBef>
              <a:defRPr/>
            </a:lvl6pPr>
            <a:lvl7pPr marL="2467508" marR="0" indent="-3707" algn="l" rtl="0">
              <a:spcBef>
                <a:spcPts val="0"/>
              </a:spcBef>
              <a:defRPr/>
            </a:lvl7pPr>
            <a:lvl8pPr marL="2878760" marR="0" indent="-8559" algn="l" rtl="0">
              <a:spcBef>
                <a:spcPts val="0"/>
              </a:spcBef>
              <a:defRPr/>
            </a:lvl8pPr>
            <a:lvl9pPr marL="3290010" marR="0" indent="-710" algn="l" rtl="0">
              <a:spcBef>
                <a:spcPts val="0"/>
              </a:spcBef>
              <a:defRPr/>
            </a:lvl9pPr>
          </a:lstStyle>
          <a:p>
            <a:endParaRPr/>
          </a:p>
        </p:txBody>
      </p:sp>
      <p:sp>
        <p:nvSpPr>
          <p:cNvPr id="32" name="Shape 32"/>
          <p:cNvSpPr txBox="1">
            <a:spLocks noGrp="1"/>
          </p:cNvSpPr>
          <p:nvPr>
            <p:ph type="sldNum" idx="12"/>
          </p:nvPr>
        </p:nvSpPr>
        <p:spPr>
          <a:xfrm>
            <a:off x="6553200" y="6356353"/>
            <a:ext cx="2133599" cy="366182"/>
          </a:xfrm>
          <a:prstGeom prst="rect">
            <a:avLst/>
          </a:prstGeom>
          <a:noFill/>
          <a:ln>
            <a:noFill/>
          </a:ln>
        </p:spPr>
        <p:txBody>
          <a:bodyPr lIns="82250" tIns="41125" rIns="82250" bIns="41125" anchor="ctr" anchorCtr="0">
            <a:noAutofit/>
          </a:bodyPr>
          <a:lstStyle>
            <a:lvl1pPr marL="0" marR="0" indent="0" algn="r" rtl="0">
              <a:spcBef>
                <a:spcPts val="0"/>
              </a:spcBef>
              <a:buNone/>
              <a:defRPr sz="1100" b="0" i="0" u="none" strike="noStrike" cap="none" baseline="0">
                <a:solidFill>
                  <a:srgbClr val="898989"/>
                </a:solidFill>
                <a:latin typeface="Calibri"/>
                <a:ea typeface="Calibri"/>
                <a:cs typeface="Calibri"/>
                <a:sym typeface="Calibri"/>
              </a:defRPr>
            </a:lvl1pPr>
          </a:lstStyle>
          <a:p>
            <a:pPr marL="0" lvl="0" indent="0">
              <a:spcBef>
                <a:spcPts val="0"/>
              </a:spcBef>
              <a:buSzPct val="25000"/>
              <a:buNone/>
            </a:pPr>
            <a:fld id="{00000000-1234-1234-1234-123412341234}" type="slidenum">
              <a:rPr lang="en-US"/>
              <a:pPr marL="0" lvl="0" indent="0">
                <a:spcBef>
                  <a:spcPts val="0"/>
                </a:spcBef>
                <a:buSzPct val="25000"/>
                <a:buNone/>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Title and Content">
    <p:spTree>
      <p:nvGrpSpPr>
        <p:cNvPr id="1" name="Shape 40"/>
        <p:cNvGrpSpPr/>
        <p:nvPr/>
      </p:nvGrpSpPr>
      <p:grpSpPr>
        <a:xfrm>
          <a:off x="0" y="0"/>
          <a:ext cx="0" cy="0"/>
          <a:chOff x="0" y="0"/>
          <a:chExt cx="0" cy="0"/>
        </a:xfrm>
      </p:grpSpPr>
      <p:sp>
        <p:nvSpPr>
          <p:cNvPr id="41" name="Shape 41"/>
          <p:cNvSpPr txBox="1">
            <a:spLocks noGrp="1"/>
          </p:cNvSpPr>
          <p:nvPr>
            <p:ph type="body" idx="1"/>
          </p:nvPr>
        </p:nvSpPr>
        <p:spPr>
          <a:xfrm>
            <a:off x="457200" y="1600201"/>
            <a:ext cx="8229600" cy="45255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title"/>
          </p:nvPr>
        </p:nvSpPr>
        <p:spPr>
          <a:xfrm>
            <a:off x="457200" y="275166"/>
            <a:ext cx="8229600" cy="11432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Title and Content">
    <p:spTree>
      <p:nvGrpSpPr>
        <p:cNvPr id="1" name="Shape 49"/>
        <p:cNvGrpSpPr/>
        <p:nvPr/>
      </p:nvGrpSpPr>
      <p:grpSpPr>
        <a:xfrm>
          <a:off x="0" y="0"/>
          <a:ext cx="0" cy="0"/>
          <a:chOff x="0" y="0"/>
          <a:chExt cx="0" cy="0"/>
        </a:xfrm>
      </p:grpSpPr>
      <p:pic>
        <p:nvPicPr>
          <p:cNvPr id="50" name="Shape 50"/>
          <p:cNvPicPr preferRelativeResize="0"/>
          <p:nvPr/>
        </p:nvPicPr>
        <p:blipFill rotWithShape="1">
          <a:blip r:embed="rId2">
            <a:alphaModFix/>
          </a:blip>
          <a:srcRect/>
          <a:stretch/>
        </p:blipFill>
        <p:spPr>
          <a:xfrm>
            <a:off x="-103188" y="-76200"/>
            <a:ext cx="9350375" cy="7010398"/>
          </a:xfrm>
          <a:prstGeom prst="rect">
            <a:avLst/>
          </a:prstGeom>
          <a:noFill/>
          <a:ln>
            <a:noFill/>
          </a:ln>
        </p:spPr>
      </p:pic>
      <p:sp>
        <p:nvSpPr>
          <p:cNvPr id="51" name="Shape 51"/>
          <p:cNvSpPr txBox="1">
            <a:spLocks noGrp="1"/>
          </p:cNvSpPr>
          <p:nvPr>
            <p:ph type="body" idx="1"/>
          </p:nvPr>
        </p:nvSpPr>
        <p:spPr>
          <a:xfrm>
            <a:off x="457200" y="1600204"/>
            <a:ext cx="8229600" cy="452543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dt" idx="10"/>
          </p:nvPr>
        </p:nvSpPr>
        <p:spPr>
          <a:xfrm>
            <a:off x="457204" y="6356351"/>
            <a:ext cx="2133598" cy="366181"/>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411251" marR="0" indent="-4851" algn="l" rtl="0">
              <a:lnSpc>
                <a:spcPct val="100000"/>
              </a:lnSpc>
              <a:spcBef>
                <a:spcPts val="0"/>
              </a:spcBef>
              <a:spcAft>
                <a:spcPts val="0"/>
              </a:spcAft>
              <a:buClr>
                <a:srgbClr val="000000"/>
              </a:buClr>
              <a:buFont typeface="Arial"/>
              <a:buNone/>
              <a:defRPr/>
            </a:lvl2pPr>
            <a:lvl3pPr marL="822503" marR="0" indent="-9702" algn="l" rtl="0">
              <a:lnSpc>
                <a:spcPct val="100000"/>
              </a:lnSpc>
              <a:spcBef>
                <a:spcPts val="0"/>
              </a:spcBef>
              <a:spcAft>
                <a:spcPts val="0"/>
              </a:spcAft>
              <a:buClr>
                <a:srgbClr val="000000"/>
              </a:buClr>
              <a:buFont typeface="Arial"/>
              <a:buNone/>
              <a:defRPr/>
            </a:lvl3pPr>
            <a:lvl4pPr marL="1233754" marR="0" indent="-1853" algn="l" rtl="0">
              <a:lnSpc>
                <a:spcPct val="100000"/>
              </a:lnSpc>
              <a:spcBef>
                <a:spcPts val="0"/>
              </a:spcBef>
              <a:spcAft>
                <a:spcPts val="0"/>
              </a:spcAft>
              <a:buClr>
                <a:srgbClr val="000000"/>
              </a:buClr>
              <a:buFont typeface="Arial"/>
              <a:buNone/>
              <a:defRPr/>
            </a:lvl4pPr>
            <a:lvl5pPr marL="1645006" marR="0" indent="-6705" algn="l" rtl="0">
              <a:lnSpc>
                <a:spcPct val="100000"/>
              </a:lnSpc>
              <a:spcBef>
                <a:spcPts val="0"/>
              </a:spcBef>
              <a:spcAft>
                <a:spcPts val="0"/>
              </a:spcAft>
              <a:buClr>
                <a:srgbClr val="000000"/>
              </a:buClr>
              <a:buFont typeface="Arial"/>
              <a:buNone/>
              <a:defRPr/>
            </a:lvl5pPr>
            <a:lvl6pPr marL="2056257" marR="0" indent="-11557" algn="l" rtl="0">
              <a:lnSpc>
                <a:spcPct val="100000"/>
              </a:lnSpc>
              <a:spcBef>
                <a:spcPts val="0"/>
              </a:spcBef>
              <a:spcAft>
                <a:spcPts val="0"/>
              </a:spcAft>
              <a:buClr>
                <a:srgbClr val="000000"/>
              </a:buClr>
              <a:buFont typeface="Arial"/>
              <a:buNone/>
              <a:defRPr/>
            </a:lvl6pPr>
            <a:lvl7pPr marL="2467508" marR="0" indent="-3707" algn="l" rtl="0">
              <a:lnSpc>
                <a:spcPct val="100000"/>
              </a:lnSpc>
              <a:spcBef>
                <a:spcPts val="0"/>
              </a:spcBef>
              <a:spcAft>
                <a:spcPts val="0"/>
              </a:spcAft>
              <a:buClr>
                <a:srgbClr val="000000"/>
              </a:buClr>
              <a:buFont typeface="Arial"/>
              <a:buNone/>
              <a:defRPr/>
            </a:lvl7pPr>
            <a:lvl8pPr marL="2878760" marR="0" indent="-8559" algn="l" rtl="0">
              <a:lnSpc>
                <a:spcPct val="100000"/>
              </a:lnSpc>
              <a:spcBef>
                <a:spcPts val="0"/>
              </a:spcBef>
              <a:spcAft>
                <a:spcPts val="0"/>
              </a:spcAft>
              <a:buClr>
                <a:srgbClr val="000000"/>
              </a:buClr>
              <a:buFont typeface="Arial"/>
              <a:buNone/>
              <a:defRPr/>
            </a:lvl8pPr>
            <a:lvl9pPr marL="3290010" marR="0" indent="-710" algn="l" rtl="0">
              <a:lnSpc>
                <a:spcPct val="100000"/>
              </a:lnSpc>
              <a:spcBef>
                <a:spcPts val="0"/>
              </a:spcBef>
              <a:spcAft>
                <a:spcPts val="0"/>
              </a:spcAft>
              <a:buClr>
                <a:srgbClr val="000000"/>
              </a:buClr>
              <a:buFont typeface="Arial"/>
              <a:buNone/>
              <a:defRPr/>
            </a:lvl9pPr>
          </a:lstStyle>
          <a:p>
            <a:endParaRPr/>
          </a:p>
        </p:txBody>
      </p:sp>
      <p:sp>
        <p:nvSpPr>
          <p:cNvPr id="53" name="Shape 53"/>
          <p:cNvSpPr txBox="1">
            <a:spLocks noGrp="1"/>
          </p:cNvSpPr>
          <p:nvPr>
            <p:ph type="ftr" idx="11"/>
          </p:nvPr>
        </p:nvSpPr>
        <p:spPr>
          <a:xfrm>
            <a:off x="3124200" y="6356351"/>
            <a:ext cx="2895600" cy="366181"/>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411251" marR="0" indent="-4851" algn="l" rtl="0">
              <a:lnSpc>
                <a:spcPct val="100000"/>
              </a:lnSpc>
              <a:spcBef>
                <a:spcPts val="0"/>
              </a:spcBef>
              <a:spcAft>
                <a:spcPts val="0"/>
              </a:spcAft>
              <a:buClr>
                <a:srgbClr val="000000"/>
              </a:buClr>
              <a:buFont typeface="Arial"/>
              <a:buNone/>
              <a:defRPr/>
            </a:lvl2pPr>
            <a:lvl3pPr marL="822503" marR="0" indent="-9702" algn="l" rtl="0">
              <a:lnSpc>
                <a:spcPct val="100000"/>
              </a:lnSpc>
              <a:spcBef>
                <a:spcPts val="0"/>
              </a:spcBef>
              <a:spcAft>
                <a:spcPts val="0"/>
              </a:spcAft>
              <a:buClr>
                <a:srgbClr val="000000"/>
              </a:buClr>
              <a:buFont typeface="Arial"/>
              <a:buNone/>
              <a:defRPr/>
            </a:lvl3pPr>
            <a:lvl4pPr marL="1233754" marR="0" indent="-1853" algn="l" rtl="0">
              <a:lnSpc>
                <a:spcPct val="100000"/>
              </a:lnSpc>
              <a:spcBef>
                <a:spcPts val="0"/>
              </a:spcBef>
              <a:spcAft>
                <a:spcPts val="0"/>
              </a:spcAft>
              <a:buClr>
                <a:srgbClr val="000000"/>
              </a:buClr>
              <a:buFont typeface="Arial"/>
              <a:buNone/>
              <a:defRPr/>
            </a:lvl4pPr>
            <a:lvl5pPr marL="1645006" marR="0" indent="-6705" algn="l" rtl="0">
              <a:lnSpc>
                <a:spcPct val="100000"/>
              </a:lnSpc>
              <a:spcBef>
                <a:spcPts val="0"/>
              </a:spcBef>
              <a:spcAft>
                <a:spcPts val="0"/>
              </a:spcAft>
              <a:buClr>
                <a:srgbClr val="000000"/>
              </a:buClr>
              <a:buFont typeface="Arial"/>
              <a:buNone/>
              <a:defRPr/>
            </a:lvl5pPr>
            <a:lvl6pPr marL="2056257" marR="0" indent="-11557" algn="l" rtl="0">
              <a:lnSpc>
                <a:spcPct val="100000"/>
              </a:lnSpc>
              <a:spcBef>
                <a:spcPts val="0"/>
              </a:spcBef>
              <a:spcAft>
                <a:spcPts val="0"/>
              </a:spcAft>
              <a:buClr>
                <a:srgbClr val="000000"/>
              </a:buClr>
              <a:buFont typeface="Arial"/>
              <a:buNone/>
              <a:defRPr/>
            </a:lvl6pPr>
            <a:lvl7pPr marL="2467508" marR="0" indent="-3707" algn="l" rtl="0">
              <a:lnSpc>
                <a:spcPct val="100000"/>
              </a:lnSpc>
              <a:spcBef>
                <a:spcPts val="0"/>
              </a:spcBef>
              <a:spcAft>
                <a:spcPts val="0"/>
              </a:spcAft>
              <a:buClr>
                <a:srgbClr val="000000"/>
              </a:buClr>
              <a:buFont typeface="Arial"/>
              <a:buNone/>
              <a:defRPr/>
            </a:lvl7pPr>
            <a:lvl8pPr marL="2878760" marR="0" indent="-8559" algn="l" rtl="0">
              <a:lnSpc>
                <a:spcPct val="100000"/>
              </a:lnSpc>
              <a:spcBef>
                <a:spcPts val="0"/>
              </a:spcBef>
              <a:spcAft>
                <a:spcPts val="0"/>
              </a:spcAft>
              <a:buClr>
                <a:srgbClr val="000000"/>
              </a:buClr>
              <a:buFont typeface="Arial"/>
              <a:buNone/>
              <a:defRPr/>
            </a:lvl8pPr>
            <a:lvl9pPr marL="3290010" marR="0" indent="-710" algn="l" rtl="0">
              <a:lnSpc>
                <a:spcPct val="100000"/>
              </a:lnSpc>
              <a:spcBef>
                <a:spcPts val="0"/>
              </a:spcBef>
              <a:spcAft>
                <a:spcPts val="0"/>
              </a:spcAft>
              <a:buClr>
                <a:srgbClr val="000000"/>
              </a:buClr>
              <a:buFont typeface="Arial"/>
              <a:buNone/>
              <a:defRPr/>
            </a:lvl9pPr>
          </a:lstStyle>
          <a:p>
            <a:endParaRPr/>
          </a:p>
        </p:txBody>
      </p:sp>
      <p:sp>
        <p:nvSpPr>
          <p:cNvPr id="54" name="Shape 54"/>
          <p:cNvSpPr txBox="1">
            <a:spLocks noGrp="1"/>
          </p:cNvSpPr>
          <p:nvPr>
            <p:ph type="sldNum" idx="12"/>
          </p:nvPr>
        </p:nvSpPr>
        <p:spPr>
          <a:xfrm>
            <a:off x="6553205" y="6356351"/>
            <a:ext cx="2133598" cy="366181"/>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endParaRPr>
          </a:p>
          <a:p>
            <a:pPr marL="411251" lvl="1" indent="-4851">
              <a:spcBef>
                <a:spcPts val="0"/>
              </a:spcBef>
              <a:buClr>
                <a:srgbClr val="000000"/>
              </a:buClr>
              <a:buFont typeface="Courier New"/>
              <a:buNone/>
            </a:pPr>
            <a:endParaRPr sz="1400" b="0" i="0" u="none" strike="noStrike" cap="none" baseline="0">
              <a:solidFill>
                <a:srgbClr val="000000"/>
              </a:solidFill>
              <a:latin typeface="Arial"/>
              <a:ea typeface="Arial"/>
              <a:cs typeface="Arial"/>
              <a:sym typeface="Arial"/>
            </a:endParaRPr>
          </a:p>
          <a:p>
            <a:pPr marL="822503" lvl="2" indent="-9702">
              <a:spcBef>
                <a:spcPts val="0"/>
              </a:spcBef>
              <a:buClr>
                <a:srgbClr val="000000"/>
              </a:buClr>
              <a:buFont typeface="Noto Symbol"/>
              <a:buNone/>
            </a:pPr>
            <a:endParaRPr sz="1400" b="0" i="0" u="none" strike="noStrike" cap="none" baseline="0">
              <a:solidFill>
                <a:srgbClr val="000000"/>
              </a:solidFill>
              <a:latin typeface="Arial"/>
              <a:ea typeface="Arial"/>
              <a:cs typeface="Arial"/>
              <a:sym typeface="Arial"/>
            </a:endParaRPr>
          </a:p>
          <a:p>
            <a:pPr marL="1233754" lvl="3" indent="-1853">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endParaRPr>
          </a:p>
          <a:p>
            <a:pPr marL="1645006" lvl="4" indent="-6705">
              <a:spcBef>
                <a:spcPts val="0"/>
              </a:spcBef>
              <a:buClr>
                <a:srgbClr val="000000"/>
              </a:buClr>
              <a:buFont typeface="Courier New"/>
              <a:buNone/>
            </a:pPr>
            <a:endParaRPr sz="1400" b="0" i="0" u="none" strike="noStrike" cap="none" baseline="0">
              <a:solidFill>
                <a:srgbClr val="000000"/>
              </a:solidFill>
              <a:latin typeface="Arial"/>
              <a:ea typeface="Arial"/>
              <a:cs typeface="Arial"/>
              <a:sym typeface="Arial"/>
            </a:endParaRPr>
          </a:p>
          <a:p>
            <a:pPr marL="2056257" lvl="5" indent="-11557">
              <a:spcBef>
                <a:spcPts val="0"/>
              </a:spcBef>
              <a:buClr>
                <a:srgbClr val="000000"/>
              </a:buClr>
              <a:buFont typeface="Noto Symbol"/>
              <a:buNone/>
            </a:pPr>
            <a:endParaRPr sz="1400" b="0" i="0" u="none" strike="noStrike" cap="none" baseline="0">
              <a:solidFill>
                <a:srgbClr val="000000"/>
              </a:solidFill>
              <a:latin typeface="Arial"/>
              <a:ea typeface="Arial"/>
              <a:cs typeface="Arial"/>
              <a:sym typeface="Arial"/>
            </a:endParaRPr>
          </a:p>
          <a:p>
            <a:pPr marL="2467508" lvl="6" indent="-3707">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endParaRPr>
          </a:p>
          <a:p>
            <a:pPr marL="2878760" lvl="7" indent="-8559">
              <a:spcBef>
                <a:spcPts val="0"/>
              </a:spcBef>
              <a:buClr>
                <a:srgbClr val="000000"/>
              </a:buClr>
              <a:buFont typeface="Courier New"/>
              <a:buNone/>
            </a:pPr>
            <a:endParaRPr sz="1400" b="0" i="0" u="none" strike="noStrike" cap="none" baseline="0">
              <a:solidFill>
                <a:srgbClr val="000000"/>
              </a:solidFill>
              <a:latin typeface="Arial"/>
              <a:ea typeface="Arial"/>
              <a:cs typeface="Arial"/>
              <a:sym typeface="Arial"/>
            </a:endParaRPr>
          </a:p>
          <a:p>
            <a:pPr marL="3290010" lvl="8" indent="-710">
              <a:spcBef>
                <a:spcPts val="0"/>
              </a:spcBef>
              <a:buClr>
                <a:srgbClr val="000000"/>
              </a:buClr>
              <a:buFont typeface="Noto Symbol"/>
              <a:buNone/>
            </a:pPr>
            <a:endParaRPr sz="1400" b="0" i="0" u="none" strike="noStrike" cap="none" baseline="0">
              <a:solidFill>
                <a:srgbClr val="000000"/>
              </a:solidFill>
              <a:latin typeface="Arial"/>
              <a:ea typeface="Arial"/>
              <a:cs typeface="Arial"/>
              <a:sym typeface="Arial"/>
            </a:endParaRPr>
          </a:p>
        </p:txBody>
      </p:sp>
      <p:sp>
        <p:nvSpPr>
          <p:cNvPr id="55" name="Shape 55"/>
          <p:cNvSpPr txBox="1">
            <a:spLocks noGrp="1"/>
          </p:cNvSpPr>
          <p:nvPr>
            <p:ph type="title"/>
          </p:nvPr>
        </p:nvSpPr>
        <p:spPr>
          <a:xfrm>
            <a:off x="457200" y="275166"/>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Title Slide">
    <p:spTree>
      <p:nvGrpSpPr>
        <p:cNvPr id="1" name="Shape 62"/>
        <p:cNvGrpSpPr/>
        <p:nvPr/>
      </p:nvGrpSpPr>
      <p:grpSpPr>
        <a:xfrm>
          <a:off x="0" y="0"/>
          <a:ext cx="0" cy="0"/>
          <a:chOff x="0" y="0"/>
          <a:chExt cx="0" cy="0"/>
        </a:xfrm>
      </p:grpSpPr>
      <p:pic>
        <p:nvPicPr>
          <p:cNvPr id="63" name="Shape 63"/>
          <p:cNvPicPr preferRelativeResize="0"/>
          <p:nvPr/>
        </p:nvPicPr>
        <p:blipFill rotWithShape="1">
          <a:blip r:embed="rId2">
            <a:alphaModFix/>
          </a:blip>
          <a:srcRect/>
          <a:stretch/>
        </p:blipFill>
        <p:spPr>
          <a:xfrm>
            <a:off x="-23813" y="-19050"/>
            <a:ext cx="9191626" cy="6896100"/>
          </a:xfrm>
          <a:prstGeom prst="rect">
            <a:avLst/>
          </a:prstGeom>
          <a:noFill/>
          <a:ln>
            <a:noFill/>
          </a:ln>
        </p:spPr>
      </p:pic>
      <p:sp>
        <p:nvSpPr>
          <p:cNvPr id="64" name="Shape 64"/>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Shape 65"/>
        <p:cNvGrpSpPr/>
        <p:nvPr/>
      </p:nvGrpSpPr>
      <p:grpSpPr>
        <a:xfrm>
          <a:off x="0" y="0"/>
          <a:ext cx="0" cy="0"/>
          <a:chOff x="0" y="0"/>
          <a:chExt cx="0" cy="0"/>
        </a:xfrm>
      </p:grpSpPr>
      <p:pic>
        <p:nvPicPr>
          <p:cNvPr id="66" name="Shape 66"/>
          <p:cNvPicPr preferRelativeResize="0"/>
          <p:nvPr/>
        </p:nvPicPr>
        <p:blipFill rotWithShape="1">
          <a:blip r:embed="rId2">
            <a:alphaModFix/>
          </a:blip>
          <a:srcRect/>
          <a:stretch/>
        </p:blipFill>
        <p:spPr>
          <a:xfrm>
            <a:off x="-46038" y="-34925"/>
            <a:ext cx="9190037" cy="6892925"/>
          </a:xfrm>
          <a:prstGeom prst="rect">
            <a:avLst/>
          </a:prstGeom>
          <a:noFill/>
          <a:ln>
            <a:noFill/>
          </a:ln>
        </p:spPr>
      </p:pic>
      <p:sp>
        <p:nvSpPr>
          <p:cNvPr id="67" name="Shape 6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 name="Shape 68"/>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2.xml"/><Relationship Id="rId3"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5166"/>
            <a:ext cx="8229600" cy="1143000"/>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11251" marR="0" indent="-4851" algn="ctr" rtl="0">
              <a:spcBef>
                <a:spcPts val="0"/>
              </a:spcBef>
              <a:spcAft>
                <a:spcPts val="0"/>
              </a:spcAft>
              <a:defRPr/>
            </a:lvl6pPr>
            <a:lvl7pPr marL="822503" marR="0" indent="-9702" algn="ctr" rtl="0">
              <a:spcBef>
                <a:spcPts val="0"/>
              </a:spcBef>
              <a:spcAft>
                <a:spcPts val="0"/>
              </a:spcAft>
              <a:defRPr/>
            </a:lvl7pPr>
            <a:lvl8pPr marL="1233754" marR="0" indent="-1853" algn="ctr" rtl="0">
              <a:spcBef>
                <a:spcPts val="0"/>
              </a:spcBef>
              <a:spcAft>
                <a:spcPts val="0"/>
              </a:spcAft>
              <a:defRPr/>
            </a:lvl8pPr>
            <a:lvl9pPr marL="1645006" marR="0" indent="-6705" algn="ctr" rtl="0">
              <a:spcBef>
                <a:spcPts val="0"/>
              </a:spcBef>
              <a:spcAft>
                <a:spcPts val="0"/>
              </a:spcAft>
              <a:defRPr/>
            </a:lvl9pPr>
          </a:lstStyle>
          <a:p>
            <a:endParaRPr/>
          </a:p>
        </p:txBody>
      </p:sp>
      <p:sp>
        <p:nvSpPr>
          <p:cNvPr id="10" name="Shape 10"/>
          <p:cNvSpPr txBox="1">
            <a:spLocks noGrp="1"/>
          </p:cNvSpPr>
          <p:nvPr>
            <p:ph type="body" idx="1"/>
          </p:nvPr>
        </p:nvSpPr>
        <p:spPr>
          <a:xfrm>
            <a:off x="457200" y="1600201"/>
            <a:ext cx="8229600" cy="4525433"/>
          </a:xfrm>
          <a:prstGeom prst="rect">
            <a:avLst/>
          </a:prstGeom>
          <a:noFill/>
          <a:ln>
            <a:noFill/>
          </a:ln>
        </p:spPr>
        <p:txBody>
          <a:bodyPr lIns="91425" tIns="91425" rIns="91425" bIns="91425" anchor="t" anchorCtr="0"/>
          <a:lstStyle>
            <a:lvl1pPr marL="307975" marR="0" indent="-123825" algn="l" rtl="0">
              <a:spcBef>
                <a:spcPts val="580"/>
              </a:spcBef>
              <a:spcAft>
                <a:spcPts val="0"/>
              </a:spcAft>
              <a:buClr>
                <a:schemeClr val="dk1"/>
              </a:buClr>
              <a:buFont typeface="Arial"/>
              <a:buChar char="•"/>
              <a:defRPr/>
            </a:lvl1pPr>
            <a:lvl2pPr marL="666750" marR="0" indent="-101600" algn="l" rtl="0">
              <a:spcBef>
                <a:spcPts val="500"/>
              </a:spcBef>
              <a:spcAft>
                <a:spcPts val="0"/>
              </a:spcAft>
              <a:buClr>
                <a:schemeClr val="dk1"/>
              </a:buClr>
              <a:buFont typeface="Arial"/>
              <a:buChar char="–"/>
              <a:defRPr/>
            </a:lvl2pPr>
            <a:lvl3pPr marL="1027113" marR="0" indent="-74612" algn="l" rtl="0">
              <a:spcBef>
                <a:spcPts val="440"/>
              </a:spcBef>
              <a:spcAft>
                <a:spcPts val="0"/>
              </a:spcAft>
              <a:buClr>
                <a:schemeClr val="dk1"/>
              </a:buClr>
              <a:buFont typeface="Arial"/>
              <a:buChar char="•"/>
              <a:defRPr/>
            </a:lvl3pPr>
            <a:lvl4pPr marL="1438275" marR="0" indent="-92075" algn="l" rtl="0">
              <a:spcBef>
                <a:spcPts val="360"/>
              </a:spcBef>
              <a:spcAft>
                <a:spcPts val="0"/>
              </a:spcAft>
              <a:buClr>
                <a:schemeClr val="dk1"/>
              </a:buClr>
              <a:buFont typeface="Arial"/>
              <a:buChar char="–"/>
              <a:defRPr/>
            </a:lvl4pPr>
            <a:lvl5pPr marL="1849438" marR="0" indent="-96838" algn="l" rtl="0">
              <a:spcBef>
                <a:spcPts val="360"/>
              </a:spcBef>
              <a:spcAft>
                <a:spcPts val="0"/>
              </a:spcAft>
              <a:buClr>
                <a:schemeClr val="dk1"/>
              </a:buClr>
              <a:buFont typeface="Arial"/>
              <a:buChar char="»"/>
              <a:defRPr/>
            </a:lvl5pPr>
            <a:lvl6pPr marL="2261883" marR="0" indent="-102883" algn="l" rtl="0">
              <a:spcBef>
                <a:spcPts val="360"/>
              </a:spcBef>
              <a:buClr>
                <a:schemeClr val="dk1"/>
              </a:buClr>
              <a:buFont typeface="Arial"/>
              <a:buChar char="•"/>
              <a:defRPr/>
            </a:lvl6pPr>
            <a:lvl7pPr marL="2673134" marR="0" indent="-95033" algn="l" rtl="0">
              <a:spcBef>
                <a:spcPts val="360"/>
              </a:spcBef>
              <a:buClr>
                <a:schemeClr val="dk1"/>
              </a:buClr>
              <a:buFont typeface="Arial"/>
              <a:buChar char="•"/>
              <a:defRPr/>
            </a:lvl7pPr>
            <a:lvl8pPr marL="3084386" marR="0" indent="-99885" algn="l" rtl="0">
              <a:spcBef>
                <a:spcPts val="360"/>
              </a:spcBef>
              <a:buClr>
                <a:schemeClr val="dk1"/>
              </a:buClr>
              <a:buFont typeface="Arial"/>
              <a:buChar char="•"/>
              <a:defRPr/>
            </a:lvl8pPr>
            <a:lvl9pPr marL="3495637" marR="0" indent="-92037" algn="l" rtl="0">
              <a:spcBef>
                <a:spcPts val="36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3"/>
            <a:ext cx="2133599" cy="366182"/>
          </a:xfrm>
          <a:prstGeom prst="rect">
            <a:avLst/>
          </a:prstGeom>
          <a:noFill/>
          <a:ln>
            <a:noFill/>
          </a:ln>
        </p:spPr>
        <p:txBody>
          <a:bodyPr lIns="91425" tIns="91425" rIns="91425" bIns="91425" anchor="ctr" anchorCtr="0"/>
          <a:lstStyle>
            <a:lvl1pPr marL="0" marR="0" indent="0" algn="l" rtl="0">
              <a:spcBef>
                <a:spcPts val="0"/>
              </a:spcBef>
              <a:defRPr/>
            </a:lvl1pPr>
            <a:lvl2pPr marL="411251" marR="0" indent="-4851" algn="l" rtl="0">
              <a:spcBef>
                <a:spcPts val="0"/>
              </a:spcBef>
              <a:defRPr/>
            </a:lvl2pPr>
            <a:lvl3pPr marL="822503" marR="0" indent="-9702" algn="l" rtl="0">
              <a:spcBef>
                <a:spcPts val="0"/>
              </a:spcBef>
              <a:defRPr/>
            </a:lvl3pPr>
            <a:lvl4pPr marL="1233754" marR="0" indent="-1853" algn="l" rtl="0">
              <a:spcBef>
                <a:spcPts val="0"/>
              </a:spcBef>
              <a:defRPr/>
            </a:lvl4pPr>
            <a:lvl5pPr marL="1645006" marR="0" indent="-6705" algn="l" rtl="0">
              <a:spcBef>
                <a:spcPts val="0"/>
              </a:spcBef>
              <a:defRPr/>
            </a:lvl5pPr>
            <a:lvl6pPr marL="2056257" marR="0" indent="-11557" algn="l" rtl="0">
              <a:spcBef>
                <a:spcPts val="0"/>
              </a:spcBef>
              <a:defRPr/>
            </a:lvl6pPr>
            <a:lvl7pPr marL="2467508" marR="0" indent="-3707" algn="l" rtl="0">
              <a:spcBef>
                <a:spcPts val="0"/>
              </a:spcBef>
              <a:defRPr/>
            </a:lvl7pPr>
            <a:lvl8pPr marL="2878760" marR="0" indent="-8559" algn="l" rtl="0">
              <a:spcBef>
                <a:spcPts val="0"/>
              </a:spcBef>
              <a:defRPr/>
            </a:lvl8pPr>
            <a:lvl9pPr marL="3290010" marR="0" indent="-710" algn="l" rtl="0">
              <a:spcBef>
                <a:spcPts val="0"/>
              </a:spcBef>
              <a:defRPr/>
            </a:lvl9pPr>
          </a:lstStyle>
          <a:p>
            <a:endParaRPr/>
          </a:p>
        </p:txBody>
      </p:sp>
      <p:sp>
        <p:nvSpPr>
          <p:cNvPr id="12" name="Shape 12"/>
          <p:cNvSpPr txBox="1">
            <a:spLocks noGrp="1"/>
          </p:cNvSpPr>
          <p:nvPr>
            <p:ph type="ftr" idx="11"/>
          </p:nvPr>
        </p:nvSpPr>
        <p:spPr>
          <a:xfrm>
            <a:off x="3124200" y="6356353"/>
            <a:ext cx="2895600" cy="366182"/>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11251" marR="0" indent="-4851" algn="l" rtl="0">
              <a:spcBef>
                <a:spcPts val="0"/>
              </a:spcBef>
              <a:defRPr/>
            </a:lvl2pPr>
            <a:lvl3pPr marL="822503" marR="0" indent="-9702" algn="l" rtl="0">
              <a:spcBef>
                <a:spcPts val="0"/>
              </a:spcBef>
              <a:defRPr/>
            </a:lvl3pPr>
            <a:lvl4pPr marL="1233754" marR="0" indent="-1853" algn="l" rtl="0">
              <a:spcBef>
                <a:spcPts val="0"/>
              </a:spcBef>
              <a:defRPr/>
            </a:lvl4pPr>
            <a:lvl5pPr marL="1645006" marR="0" indent="-6705" algn="l" rtl="0">
              <a:spcBef>
                <a:spcPts val="0"/>
              </a:spcBef>
              <a:defRPr/>
            </a:lvl5pPr>
            <a:lvl6pPr marL="2056257" marR="0" indent="-11557" algn="l" rtl="0">
              <a:spcBef>
                <a:spcPts val="0"/>
              </a:spcBef>
              <a:defRPr/>
            </a:lvl6pPr>
            <a:lvl7pPr marL="2467508" marR="0" indent="-3707" algn="l" rtl="0">
              <a:spcBef>
                <a:spcPts val="0"/>
              </a:spcBef>
              <a:defRPr/>
            </a:lvl7pPr>
            <a:lvl8pPr marL="2878760" marR="0" indent="-8559" algn="l" rtl="0">
              <a:spcBef>
                <a:spcPts val="0"/>
              </a:spcBef>
              <a:defRPr/>
            </a:lvl8pPr>
            <a:lvl9pPr marL="3290010" marR="0" indent="-710" algn="l" rtl="0">
              <a:spcBef>
                <a:spcPts val="0"/>
              </a:spcBef>
              <a:defRPr/>
            </a:lvl9pPr>
          </a:lstStyle>
          <a:p>
            <a:endParaRPr/>
          </a:p>
        </p:txBody>
      </p:sp>
      <p:sp>
        <p:nvSpPr>
          <p:cNvPr id="13" name="Shape 13"/>
          <p:cNvSpPr txBox="1">
            <a:spLocks noGrp="1"/>
          </p:cNvSpPr>
          <p:nvPr>
            <p:ph type="sldNum" idx="12"/>
          </p:nvPr>
        </p:nvSpPr>
        <p:spPr>
          <a:xfrm>
            <a:off x="6553200" y="6356353"/>
            <a:ext cx="2133599" cy="366182"/>
          </a:xfrm>
          <a:prstGeom prst="rect">
            <a:avLst/>
          </a:prstGeom>
          <a:noFill/>
          <a:ln>
            <a:noFill/>
          </a:ln>
        </p:spPr>
        <p:txBody>
          <a:bodyPr lIns="82250" tIns="41125" rIns="82250" bIns="41125" anchor="ctr" anchorCtr="0">
            <a:noAutofit/>
          </a:bodyPr>
          <a:lstStyle>
            <a:lvl1pPr marL="0" marR="0" indent="0" algn="r" rtl="0">
              <a:spcBef>
                <a:spcPts val="0"/>
              </a:spcBef>
              <a:buNone/>
              <a:defRPr sz="1100" b="0" i="0" u="none" strike="noStrike" cap="none" baseline="0">
                <a:solidFill>
                  <a:srgbClr val="898989"/>
                </a:solidFill>
                <a:latin typeface="Calibri"/>
                <a:ea typeface="Calibri"/>
                <a:cs typeface="Calibri"/>
                <a:sym typeface="Calibri"/>
              </a:defRPr>
            </a:lvl1pPr>
          </a:lstStyle>
          <a:p>
            <a:pPr marL="0" lvl="0" indent="0">
              <a:spcBef>
                <a:spcPts val="0"/>
              </a:spcBef>
              <a:buSzPct val="25000"/>
              <a:buNone/>
            </a:pPr>
            <a:fld id="{00000000-1234-1234-1234-123412341234}" type="slidenum">
              <a:rPr lang="en-US"/>
              <a:pPr marL="0" lvl="0" indent="0">
                <a:spcBef>
                  <a:spcPts val="0"/>
                </a:spcBef>
                <a:buSzPct val="25000"/>
                <a:buNone/>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lt1"/>
        </a:solidFill>
        <a:effectLst/>
      </p:bgPr>
    </p:bg>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3">
            <a:alphaModFix/>
          </a:blip>
          <a:srcRect/>
          <a:stretch/>
        </p:blipFill>
        <p:spPr>
          <a:xfrm>
            <a:off x="-103185" y="-76200"/>
            <a:ext cx="9350400" cy="7010398"/>
          </a:xfrm>
          <a:prstGeom prst="rect">
            <a:avLst/>
          </a:prstGeom>
          <a:noFill/>
          <a:ln>
            <a:noFill/>
          </a:ln>
        </p:spPr>
      </p:pic>
      <p:sp>
        <p:nvSpPr>
          <p:cNvPr id="35" name="Shape 35"/>
          <p:cNvSpPr txBox="1">
            <a:spLocks noGrp="1"/>
          </p:cNvSpPr>
          <p:nvPr>
            <p:ph type="title"/>
          </p:nvPr>
        </p:nvSpPr>
        <p:spPr>
          <a:xfrm>
            <a:off x="457200" y="275166"/>
            <a:ext cx="8229600" cy="11432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0" marR="0" indent="0" algn="ctr" rtl="0">
              <a:lnSpc>
                <a:spcPct val="100000"/>
              </a:lnSpc>
              <a:spcBef>
                <a:spcPts val="0"/>
              </a:spcBef>
              <a:spcAft>
                <a:spcPts val="0"/>
              </a:spcAft>
              <a:buClr>
                <a:srgbClr val="000000"/>
              </a:buClr>
              <a:buFont typeface="Arial"/>
              <a:buNone/>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11251" marR="0" indent="-4851" algn="ctr" rtl="0">
              <a:spcBef>
                <a:spcPts val="0"/>
              </a:spcBef>
              <a:spcAft>
                <a:spcPts val="0"/>
              </a:spcAft>
              <a:defRPr/>
            </a:lvl6pPr>
            <a:lvl7pPr marL="822502" marR="0" indent="-9702" algn="ctr" rtl="0">
              <a:spcBef>
                <a:spcPts val="0"/>
              </a:spcBef>
              <a:spcAft>
                <a:spcPts val="0"/>
              </a:spcAft>
              <a:defRPr/>
            </a:lvl7pPr>
            <a:lvl8pPr marL="1233754" marR="0" indent="-1853" algn="ctr" rtl="0">
              <a:spcBef>
                <a:spcPts val="0"/>
              </a:spcBef>
              <a:spcAft>
                <a:spcPts val="0"/>
              </a:spcAft>
              <a:defRPr/>
            </a:lvl8pPr>
            <a:lvl9pPr marL="1645005" marR="0" indent="-6705" algn="ctr" rtl="0">
              <a:spcBef>
                <a:spcPts val="0"/>
              </a:spcBef>
              <a:spcAft>
                <a:spcPts val="0"/>
              </a:spcAft>
              <a:defRPr/>
            </a:lvl9pPr>
          </a:lstStyle>
          <a:p>
            <a:endParaRPr/>
          </a:p>
        </p:txBody>
      </p:sp>
      <p:sp>
        <p:nvSpPr>
          <p:cNvPr id="36" name="Shape 36"/>
          <p:cNvSpPr txBox="1">
            <a:spLocks noGrp="1"/>
          </p:cNvSpPr>
          <p:nvPr>
            <p:ph type="body" idx="1"/>
          </p:nvPr>
        </p:nvSpPr>
        <p:spPr>
          <a:xfrm>
            <a:off x="457200" y="1600200"/>
            <a:ext cx="8229600" cy="4525599"/>
          </a:xfrm>
          <a:prstGeom prst="rect">
            <a:avLst/>
          </a:prstGeom>
          <a:noFill/>
          <a:ln>
            <a:noFill/>
          </a:ln>
        </p:spPr>
        <p:txBody>
          <a:bodyPr lIns="91425" tIns="91425" rIns="91425" bIns="91425" anchor="t" anchorCtr="0"/>
          <a:lstStyle>
            <a:lvl1pPr marL="307975" marR="0" indent="-41275" algn="l" rtl="0">
              <a:lnSpc>
                <a:spcPct val="100000"/>
              </a:lnSpc>
              <a:spcBef>
                <a:spcPts val="580"/>
              </a:spcBef>
              <a:spcAft>
                <a:spcPts val="0"/>
              </a:spcAft>
              <a:buClr>
                <a:schemeClr val="dk1"/>
              </a:buClr>
              <a:buFont typeface="Calibri"/>
              <a:buChar char="•"/>
              <a:defRPr/>
            </a:lvl1pPr>
            <a:lvl2pPr marL="666750" marR="0" indent="-19050" algn="l" rtl="0">
              <a:lnSpc>
                <a:spcPct val="100000"/>
              </a:lnSpc>
              <a:spcBef>
                <a:spcPts val="500"/>
              </a:spcBef>
              <a:spcAft>
                <a:spcPts val="0"/>
              </a:spcAft>
              <a:buClr>
                <a:schemeClr val="dk1"/>
              </a:buClr>
              <a:buFont typeface="Calibri"/>
              <a:buChar char="–"/>
              <a:defRPr/>
            </a:lvl2pPr>
            <a:lvl3pPr marL="1027112" marR="0" indent="14287" algn="l" rtl="0">
              <a:lnSpc>
                <a:spcPct val="100000"/>
              </a:lnSpc>
              <a:spcBef>
                <a:spcPts val="440"/>
              </a:spcBef>
              <a:spcAft>
                <a:spcPts val="0"/>
              </a:spcAft>
              <a:buClr>
                <a:schemeClr val="dk1"/>
              </a:buClr>
              <a:buFont typeface="Calibri"/>
              <a:buChar char="•"/>
              <a:defRPr/>
            </a:lvl3pPr>
            <a:lvl4pPr marL="1438275" marR="0" indent="-3175" algn="l" rtl="0">
              <a:lnSpc>
                <a:spcPct val="100000"/>
              </a:lnSpc>
              <a:spcBef>
                <a:spcPts val="360"/>
              </a:spcBef>
              <a:spcAft>
                <a:spcPts val="0"/>
              </a:spcAft>
              <a:buClr>
                <a:schemeClr val="dk1"/>
              </a:buClr>
              <a:buFont typeface="Calibri"/>
              <a:buChar char="–"/>
              <a:defRPr/>
            </a:lvl4pPr>
            <a:lvl5pPr marL="1849436" marR="0" indent="-7936" algn="l" rtl="0">
              <a:lnSpc>
                <a:spcPct val="100000"/>
              </a:lnSpc>
              <a:spcBef>
                <a:spcPts val="360"/>
              </a:spcBef>
              <a:spcAft>
                <a:spcPts val="0"/>
              </a:spcAft>
              <a:buClr>
                <a:schemeClr val="dk1"/>
              </a:buClr>
              <a:buFont typeface="Calibri"/>
              <a:buChar char="»"/>
              <a:defRPr/>
            </a:lvl5pPr>
            <a:lvl6pPr marL="2261882" marR="0" indent="-13982" algn="l" rtl="0">
              <a:lnSpc>
                <a:spcPct val="100000"/>
              </a:lnSpc>
              <a:spcBef>
                <a:spcPts val="360"/>
              </a:spcBef>
              <a:spcAft>
                <a:spcPts val="0"/>
              </a:spcAft>
              <a:buClr>
                <a:schemeClr val="dk1"/>
              </a:buClr>
              <a:buFont typeface="Calibri"/>
              <a:buChar char="•"/>
              <a:defRPr/>
            </a:lvl6pPr>
            <a:lvl7pPr marL="2673134" marR="0" indent="-6133" algn="l" rtl="0">
              <a:lnSpc>
                <a:spcPct val="100000"/>
              </a:lnSpc>
              <a:spcBef>
                <a:spcPts val="360"/>
              </a:spcBef>
              <a:spcAft>
                <a:spcPts val="0"/>
              </a:spcAft>
              <a:buClr>
                <a:schemeClr val="dk1"/>
              </a:buClr>
              <a:buFont typeface="Calibri"/>
              <a:buChar char="•"/>
              <a:defRPr/>
            </a:lvl7pPr>
            <a:lvl8pPr marL="3084385" marR="0" indent="-10984" algn="l" rtl="0">
              <a:lnSpc>
                <a:spcPct val="100000"/>
              </a:lnSpc>
              <a:spcBef>
                <a:spcPts val="360"/>
              </a:spcBef>
              <a:spcAft>
                <a:spcPts val="0"/>
              </a:spcAft>
              <a:buClr>
                <a:schemeClr val="dk1"/>
              </a:buClr>
              <a:buFont typeface="Calibri"/>
              <a:buChar char="•"/>
              <a:defRPr/>
            </a:lvl8pPr>
            <a:lvl9pPr marL="3495637" marR="0" indent="-3137" algn="l" rtl="0">
              <a:lnSpc>
                <a:spcPct val="100000"/>
              </a:lnSpc>
              <a:spcBef>
                <a:spcPts val="360"/>
              </a:spcBef>
              <a:spcAft>
                <a:spcPts val="0"/>
              </a:spcAft>
              <a:buClr>
                <a:schemeClr val="dk1"/>
              </a:buClr>
              <a:buFont typeface="Calibri"/>
              <a:buChar char="•"/>
              <a:defRPr/>
            </a:lvl9pPr>
          </a:lstStyle>
          <a:p>
            <a:endParaRPr/>
          </a:p>
        </p:txBody>
      </p:sp>
      <p:sp>
        <p:nvSpPr>
          <p:cNvPr id="37" name="Shape 37"/>
          <p:cNvSpPr txBox="1">
            <a:spLocks noGrp="1"/>
          </p:cNvSpPr>
          <p:nvPr>
            <p:ph type="dt" idx="10"/>
          </p:nvPr>
        </p:nvSpPr>
        <p:spPr>
          <a:xfrm>
            <a:off x="457200" y="6356350"/>
            <a:ext cx="2133598" cy="365998"/>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411251" marR="0" indent="-4851" algn="l" rtl="0">
              <a:lnSpc>
                <a:spcPct val="100000"/>
              </a:lnSpc>
              <a:spcBef>
                <a:spcPts val="0"/>
              </a:spcBef>
              <a:spcAft>
                <a:spcPts val="0"/>
              </a:spcAft>
              <a:buClr>
                <a:srgbClr val="000000"/>
              </a:buClr>
              <a:buFont typeface="Arial"/>
              <a:buNone/>
              <a:defRPr/>
            </a:lvl2pPr>
            <a:lvl3pPr marL="822502" marR="0" indent="-9702" algn="l" rtl="0">
              <a:lnSpc>
                <a:spcPct val="100000"/>
              </a:lnSpc>
              <a:spcBef>
                <a:spcPts val="0"/>
              </a:spcBef>
              <a:spcAft>
                <a:spcPts val="0"/>
              </a:spcAft>
              <a:buClr>
                <a:srgbClr val="000000"/>
              </a:buClr>
              <a:buFont typeface="Arial"/>
              <a:buNone/>
              <a:defRPr/>
            </a:lvl3pPr>
            <a:lvl4pPr marL="1233754" marR="0" indent="-1853" algn="l" rtl="0">
              <a:lnSpc>
                <a:spcPct val="100000"/>
              </a:lnSpc>
              <a:spcBef>
                <a:spcPts val="0"/>
              </a:spcBef>
              <a:spcAft>
                <a:spcPts val="0"/>
              </a:spcAft>
              <a:buClr>
                <a:srgbClr val="000000"/>
              </a:buClr>
              <a:buFont typeface="Arial"/>
              <a:buNone/>
              <a:defRPr/>
            </a:lvl4pPr>
            <a:lvl5pPr marL="1645005" marR="0" indent="-6705" algn="l" rtl="0">
              <a:lnSpc>
                <a:spcPct val="100000"/>
              </a:lnSpc>
              <a:spcBef>
                <a:spcPts val="0"/>
              </a:spcBef>
              <a:spcAft>
                <a:spcPts val="0"/>
              </a:spcAft>
              <a:buClr>
                <a:srgbClr val="000000"/>
              </a:buClr>
              <a:buFont typeface="Arial"/>
              <a:buNone/>
              <a:defRPr/>
            </a:lvl5pPr>
            <a:lvl6pPr marL="2056257" marR="0" indent="-11557" algn="l" rtl="0">
              <a:lnSpc>
                <a:spcPct val="100000"/>
              </a:lnSpc>
              <a:spcBef>
                <a:spcPts val="0"/>
              </a:spcBef>
              <a:spcAft>
                <a:spcPts val="0"/>
              </a:spcAft>
              <a:buClr>
                <a:srgbClr val="000000"/>
              </a:buClr>
              <a:buFont typeface="Arial"/>
              <a:buNone/>
              <a:defRPr/>
            </a:lvl6pPr>
            <a:lvl7pPr marL="2467508" marR="0" indent="-3707" algn="l" rtl="0">
              <a:lnSpc>
                <a:spcPct val="100000"/>
              </a:lnSpc>
              <a:spcBef>
                <a:spcPts val="0"/>
              </a:spcBef>
              <a:spcAft>
                <a:spcPts val="0"/>
              </a:spcAft>
              <a:buClr>
                <a:srgbClr val="000000"/>
              </a:buClr>
              <a:buFont typeface="Arial"/>
              <a:buNone/>
              <a:defRPr/>
            </a:lvl7pPr>
            <a:lvl8pPr marL="2878759" marR="0" indent="-8558" algn="l" rtl="0">
              <a:lnSpc>
                <a:spcPct val="100000"/>
              </a:lnSpc>
              <a:spcBef>
                <a:spcPts val="0"/>
              </a:spcBef>
              <a:spcAft>
                <a:spcPts val="0"/>
              </a:spcAft>
              <a:buClr>
                <a:srgbClr val="000000"/>
              </a:buClr>
              <a:buFont typeface="Arial"/>
              <a:buNone/>
              <a:defRPr/>
            </a:lvl8pPr>
            <a:lvl9pPr marL="3290010" marR="0" indent="-710" algn="l" rtl="0">
              <a:lnSpc>
                <a:spcPct val="100000"/>
              </a:lnSpc>
              <a:spcBef>
                <a:spcPts val="0"/>
              </a:spcBef>
              <a:spcAft>
                <a:spcPts val="0"/>
              </a:spcAft>
              <a:buClr>
                <a:srgbClr val="000000"/>
              </a:buClr>
              <a:buFont typeface="Arial"/>
              <a:buNone/>
              <a:defRPr/>
            </a:lvl9pPr>
          </a:lstStyle>
          <a:p>
            <a:endParaRPr/>
          </a:p>
        </p:txBody>
      </p:sp>
      <p:sp>
        <p:nvSpPr>
          <p:cNvPr id="38" name="Shape 38"/>
          <p:cNvSpPr txBox="1">
            <a:spLocks noGrp="1"/>
          </p:cNvSpPr>
          <p:nvPr>
            <p:ph type="ftr" idx="11"/>
          </p:nvPr>
        </p:nvSpPr>
        <p:spPr>
          <a:xfrm>
            <a:off x="3124200" y="6356350"/>
            <a:ext cx="2895600" cy="365998"/>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411251" marR="0" indent="-4851" algn="l" rtl="0">
              <a:lnSpc>
                <a:spcPct val="100000"/>
              </a:lnSpc>
              <a:spcBef>
                <a:spcPts val="0"/>
              </a:spcBef>
              <a:spcAft>
                <a:spcPts val="0"/>
              </a:spcAft>
              <a:buClr>
                <a:srgbClr val="000000"/>
              </a:buClr>
              <a:buFont typeface="Arial"/>
              <a:buNone/>
              <a:defRPr/>
            </a:lvl2pPr>
            <a:lvl3pPr marL="822502" marR="0" indent="-9702" algn="l" rtl="0">
              <a:lnSpc>
                <a:spcPct val="100000"/>
              </a:lnSpc>
              <a:spcBef>
                <a:spcPts val="0"/>
              </a:spcBef>
              <a:spcAft>
                <a:spcPts val="0"/>
              </a:spcAft>
              <a:buClr>
                <a:srgbClr val="000000"/>
              </a:buClr>
              <a:buFont typeface="Arial"/>
              <a:buNone/>
              <a:defRPr/>
            </a:lvl3pPr>
            <a:lvl4pPr marL="1233754" marR="0" indent="-1853" algn="l" rtl="0">
              <a:lnSpc>
                <a:spcPct val="100000"/>
              </a:lnSpc>
              <a:spcBef>
                <a:spcPts val="0"/>
              </a:spcBef>
              <a:spcAft>
                <a:spcPts val="0"/>
              </a:spcAft>
              <a:buClr>
                <a:srgbClr val="000000"/>
              </a:buClr>
              <a:buFont typeface="Arial"/>
              <a:buNone/>
              <a:defRPr/>
            </a:lvl4pPr>
            <a:lvl5pPr marL="1645005" marR="0" indent="-6705" algn="l" rtl="0">
              <a:lnSpc>
                <a:spcPct val="100000"/>
              </a:lnSpc>
              <a:spcBef>
                <a:spcPts val="0"/>
              </a:spcBef>
              <a:spcAft>
                <a:spcPts val="0"/>
              </a:spcAft>
              <a:buClr>
                <a:srgbClr val="000000"/>
              </a:buClr>
              <a:buFont typeface="Arial"/>
              <a:buNone/>
              <a:defRPr/>
            </a:lvl5pPr>
            <a:lvl6pPr marL="2056257" marR="0" indent="-11557" algn="l" rtl="0">
              <a:lnSpc>
                <a:spcPct val="100000"/>
              </a:lnSpc>
              <a:spcBef>
                <a:spcPts val="0"/>
              </a:spcBef>
              <a:spcAft>
                <a:spcPts val="0"/>
              </a:spcAft>
              <a:buClr>
                <a:srgbClr val="000000"/>
              </a:buClr>
              <a:buFont typeface="Arial"/>
              <a:buNone/>
              <a:defRPr/>
            </a:lvl6pPr>
            <a:lvl7pPr marL="2467508" marR="0" indent="-3707" algn="l" rtl="0">
              <a:lnSpc>
                <a:spcPct val="100000"/>
              </a:lnSpc>
              <a:spcBef>
                <a:spcPts val="0"/>
              </a:spcBef>
              <a:spcAft>
                <a:spcPts val="0"/>
              </a:spcAft>
              <a:buClr>
                <a:srgbClr val="000000"/>
              </a:buClr>
              <a:buFont typeface="Arial"/>
              <a:buNone/>
              <a:defRPr/>
            </a:lvl7pPr>
            <a:lvl8pPr marL="2878759" marR="0" indent="-8558" algn="l" rtl="0">
              <a:lnSpc>
                <a:spcPct val="100000"/>
              </a:lnSpc>
              <a:spcBef>
                <a:spcPts val="0"/>
              </a:spcBef>
              <a:spcAft>
                <a:spcPts val="0"/>
              </a:spcAft>
              <a:buClr>
                <a:srgbClr val="000000"/>
              </a:buClr>
              <a:buFont typeface="Arial"/>
              <a:buNone/>
              <a:defRPr/>
            </a:lvl8pPr>
            <a:lvl9pPr marL="3290010" marR="0" indent="-710" algn="l" rtl="0">
              <a:lnSpc>
                <a:spcPct val="100000"/>
              </a:lnSpc>
              <a:spcBef>
                <a:spcPts val="0"/>
              </a:spcBef>
              <a:spcAft>
                <a:spcPts val="0"/>
              </a:spcAft>
              <a:buClr>
                <a:srgbClr val="000000"/>
              </a:buClr>
              <a:buFont typeface="Arial"/>
              <a:buNone/>
              <a:defRPr/>
            </a:lvl9pPr>
          </a:lstStyle>
          <a:p>
            <a:endParaRPr/>
          </a:p>
        </p:txBody>
      </p:sp>
      <p:sp>
        <p:nvSpPr>
          <p:cNvPr id="39" name="Shape 39"/>
          <p:cNvSpPr txBox="1">
            <a:spLocks noGrp="1"/>
          </p:cNvSpPr>
          <p:nvPr>
            <p:ph type="sldNum" idx="12"/>
          </p:nvPr>
        </p:nvSpPr>
        <p:spPr>
          <a:xfrm>
            <a:off x="6553201" y="6356350"/>
            <a:ext cx="2133598" cy="365998"/>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endParaRPr>
          </a:p>
          <a:p>
            <a:pPr marL="411251" lvl="1" indent="-4851">
              <a:spcBef>
                <a:spcPts val="0"/>
              </a:spcBef>
              <a:buClr>
                <a:srgbClr val="000000"/>
              </a:buClr>
              <a:buFont typeface="Courier New"/>
              <a:buNone/>
            </a:pPr>
            <a:endParaRPr sz="1400" b="0" i="0" u="none" strike="noStrike" cap="none" baseline="0">
              <a:solidFill>
                <a:srgbClr val="000000"/>
              </a:solidFill>
              <a:latin typeface="Arial"/>
              <a:ea typeface="Arial"/>
              <a:cs typeface="Arial"/>
              <a:sym typeface="Arial"/>
            </a:endParaRPr>
          </a:p>
          <a:p>
            <a:pPr marL="822502" lvl="2" indent="-9702">
              <a:spcBef>
                <a:spcPts val="0"/>
              </a:spcBef>
              <a:buClr>
                <a:srgbClr val="000000"/>
              </a:buClr>
              <a:buFont typeface="Noto Symbol"/>
              <a:buNone/>
            </a:pPr>
            <a:endParaRPr sz="1400" b="0" i="0" u="none" strike="noStrike" cap="none" baseline="0">
              <a:solidFill>
                <a:srgbClr val="000000"/>
              </a:solidFill>
              <a:latin typeface="Arial"/>
              <a:ea typeface="Arial"/>
              <a:cs typeface="Arial"/>
              <a:sym typeface="Arial"/>
            </a:endParaRPr>
          </a:p>
          <a:p>
            <a:pPr marL="1233754" lvl="3" indent="-1853">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endParaRPr>
          </a:p>
          <a:p>
            <a:pPr marL="1645005" lvl="4" indent="-6705">
              <a:spcBef>
                <a:spcPts val="0"/>
              </a:spcBef>
              <a:buClr>
                <a:srgbClr val="000000"/>
              </a:buClr>
              <a:buFont typeface="Courier New"/>
              <a:buNone/>
            </a:pPr>
            <a:endParaRPr sz="1400" b="0" i="0" u="none" strike="noStrike" cap="none" baseline="0">
              <a:solidFill>
                <a:srgbClr val="000000"/>
              </a:solidFill>
              <a:latin typeface="Arial"/>
              <a:ea typeface="Arial"/>
              <a:cs typeface="Arial"/>
              <a:sym typeface="Arial"/>
            </a:endParaRPr>
          </a:p>
          <a:p>
            <a:pPr marL="2056257" lvl="5" indent="-11557">
              <a:spcBef>
                <a:spcPts val="0"/>
              </a:spcBef>
              <a:buClr>
                <a:srgbClr val="000000"/>
              </a:buClr>
              <a:buFont typeface="Noto Symbol"/>
              <a:buNone/>
            </a:pPr>
            <a:endParaRPr sz="1400" b="0" i="0" u="none" strike="noStrike" cap="none" baseline="0">
              <a:solidFill>
                <a:srgbClr val="000000"/>
              </a:solidFill>
              <a:latin typeface="Arial"/>
              <a:ea typeface="Arial"/>
              <a:cs typeface="Arial"/>
              <a:sym typeface="Arial"/>
            </a:endParaRPr>
          </a:p>
          <a:p>
            <a:pPr marL="2467508" lvl="6" indent="-3707">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endParaRPr>
          </a:p>
          <a:p>
            <a:pPr marL="2878759" lvl="7" indent="-8558">
              <a:spcBef>
                <a:spcPts val="0"/>
              </a:spcBef>
              <a:buClr>
                <a:srgbClr val="000000"/>
              </a:buClr>
              <a:buFont typeface="Courier New"/>
              <a:buNone/>
            </a:pPr>
            <a:endParaRPr sz="1400" b="0" i="0" u="none" strike="noStrike" cap="none" baseline="0">
              <a:solidFill>
                <a:srgbClr val="000000"/>
              </a:solidFill>
              <a:latin typeface="Arial"/>
              <a:ea typeface="Arial"/>
              <a:cs typeface="Arial"/>
              <a:sym typeface="Arial"/>
            </a:endParaRPr>
          </a:p>
          <a:p>
            <a:pPr marL="3290010" lvl="8" indent="-710">
              <a:spcBef>
                <a:spcPts val="0"/>
              </a:spcBef>
              <a:buClr>
                <a:srgbClr val="000000"/>
              </a:buClr>
              <a:buFont typeface="Noto Symbol"/>
              <a:buNone/>
            </a:pPr>
            <a:endParaRPr sz="1400" b="0" i="0" u="none" strike="noStrike" cap="none" baseline="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lt1"/>
        </a:solidFill>
        <a:effectLst/>
      </p:bgPr>
    </p:bg>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5166"/>
            <a:ext cx="8229600" cy="11430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0" marR="0" indent="0" algn="ctr" rtl="0">
              <a:lnSpc>
                <a:spcPct val="100000"/>
              </a:lnSpc>
              <a:spcBef>
                <a:spcPts val="0"/>
              </a:spcBef>
              <a:spcAft>
                <a:spcPts val="0"/>
              </a:spcAft>
              <a:buClr>
                <a:srgbClr val="000000"/>
              </a:buClr>
              <a:buFont typeface="Arial"/>
              <a:buNone/>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11251" marR="0" indent="-4851" algn="ctr" rtl="0">
              <a:spcBef>
                <a:spcPts val="0"/>
              </a:spcBef>
              <a:spcAft>
                <a:spcPts val="0"/>
              </a:spcAft>
              <a:defRPr/>
            </a:lvl6pPr>
            <a:lvl7pPr marL="822503" marR="0" indent="-9702" algn="ctr" rtl="0">
              <a:spcBef>
                <a:spcPts val="0"/>
              </a:spcBef>
              <a:spcAft>
                <a:spcPts val="0"/>
              </a:spcAft>
              <a:defRPr/>
            </a:lvl7pPr>
            <a:lvl8pPr marL="1233754" marR="0" indent="-1853" algn="ctr" rtl="0">
              <a:spcBef>
                <a:spcPts val="0"/>
              </a:spcBef>
              <a:spcAft>
                <a:spcPts val="0"/>
              </a:spcAft>
              <a:defRPr/>
            </a:lvl8pPr>
            <a:lvl9pPr marL="1645006" marR="0" indent="-6705" algn="ctr" rtl="0">
              <a:spcBef>
                <a:spcPts val="0"/>
              </a:spcBef>
              <a:spcAft>
                <a:spcPts val="0"/>
              </a:spcAft>
              <a:defRPr/>
            </a:lvl9pPr>
          </a:lstStyle>
          <a:p>
            <a:endParaRPr/>
          </a:p>
        </p:txBody>
      </p:sp>
      <p:sp>
        <p:nvSpPr>
          <p:cNvPr id="45" name="Shape 45"/>
          <p:cNvSpPr txBox="1">
            <a:spLocks noGrp="1"/>
          </p:cNvSpPr>
          <p:nvPr>
            <p:ph type="body" idx="1"/>
          </p:nvPr>
        </p:nvSpPr>
        <p:spPr>
          <a:xfrm>
            <a:off x="457200" y="1600201"/>
            <a:ext cx="8229600" cy="4525433"/>
          </a:xfrm>
          <a:prstGeom prst="rect">
            <a:avLst/>
          </a:prstGeom>
          <a:noFill/>
          <a:ln>
            <a:noFill/>
          </a:ln>
        </p:spPr>
        <p:txBody>
          <a:bodyPr lIns="91425" tIns="91425" rIns="91425" bIns="91425" anchor="t" anchorCtr="0"/>
          <a:lstStyle>
            <a:lvl1pPr marL="307975" marR="0" indent="-41275" algn="l" rtl="0">
              <a:lnSpc>
                <a:spcPct val="100000"/>
              </a:lnSpc>
              <a:spcBef>
                <a:spcPts val="580"/>
              </a:spcBef>
              <a:spcAft>
                <a:spcPts val="0"/>
              </a:spcAft>
              <a:buClr>
                <a:schemeClr val="dk1"/>
              </a:buClr>
              <a:buFont typeface="Calibri"/>
              <a:buChar char="•"/>
              <a:defRPr/>
            </a:lvl1pPr>
            <a:lvl2pPr marL="666750" marR="0" indent="-19050" algn="l" rtl="0">
              <a:lnSpc>
                <a:spcPct val="100000"/>
              </a:lnSpc>
              <a:spcBef>
                <a:spcPts val="500"/>
              </a:spcBef>
              <a:spcAft>
                <a:spcPts val="0"/>
              </a:spcAft>
              <a:buClr>
                <a:schemeClr val="dk1"/>
              </a:buClr>
              <a:buFont typeface="Calibri"/>
              <a:buChar char="–"/>
              <a:defRPr/>
            </a:lvl2pPr>
            <a:lvl3pPr marL="1027113" marR="0" indent="14287" algn="l" rtl="0">
              <a:lnSpc>
                <a:spcPct val="100000"/>
              </a:lnSpc>
              <a:spcBef>
                <a:spcPts val="440"/>
              </a:spcBef>
              <a:spcAft>
                <a:spcPts val="0"/>
              </a:spcAft>
              <a:buClr>
                <a:schemeClr val="dk1"/>
              </a:buClr>
              <a:buFont typeface="Calibri"/>
              <a:buChar char="•"/>
              <a:defRPr/>
            </a:lvl3pPr>
            <a:lvl4pPr marL="1438275" marR="0" indent="-3175" algn="l" rtl="0">
              <a:lnSpc>
                <a:spcPct val="100000"/>
              </a:lnSpc>
              <a:spcBef>
                <a:spcPts val="360"/>
              </a:spcBef>
              <a:spcAft>
                <a:spcPts val="0"/>
              </a:spcAft>
              <a:buClr>
                <a:schemeClr val="dk1"/>
              </a:buClr>
              <a:buFont typeface="Calibri"/>
              <a:buChar char="–"/>
              <a:defRPr/>
            </a:lvl4pPr>
            <a:lvl5pPr marL="1849438" marR="0" indent="-7938" algn="l" rtl="0">
              <a:lnSpc>
                <a:spcPct val="100000"/>
              </a:lnSpc>
              <a:spcBef>
                <a:spcPts val="360"/>
              </a:spcBef>
              <a:spcAft>
                <a:spcPts val="0"/>
              </a:spcAft>
              <a:buClr>
                <a:schemeClr val="dk1"/>
              </a:buClr>
              <a:buFont typeface="Calibri"/>
              <a:buChar char="»"/>
              <a:defRPr/>
            </a:lvl5pPr>
            <a:lvl6pPr marL="2261883" marR="0" indent="-13983" algn="l" rtl="0">
              <a:lnSpc>
                <a:spcPct val="100000"/>
              </a:lnSpc>
              <a:spcBef>
                <a:spcPts val="360"/>
              </a:spcBef>
              <a:spcAft>
                <a:spcPts val="0"/>
              </a:spcAft>
              <a:buClr>
                <a:schemeClr val="dk1"/>
              </a:buClr>
              <a:buFont typeface="Calibri"/>
              <a:buChar char="•"/>
              <a:defRPr/>
            </a:lvl6pPr>
            <a:lvl7pPr marL="2673134" marR="0" indent="-6133" algn="l" rtl="0">
              <a:lnSpc>
                <a:spcPct val="100000"/>
              </a:lnSpc>
              <a:spcBef>
                <a:spcPts val="360"/>
              </a:spcBef>
              <a:spcAft>
                <a:spcPts val="0"/>
              </a:spcAft>
              <a:buClr>
                <a:schemeClr val="dk1"/>
              </a:buClr>
              <a:buFont typeface="Calibri"/>
              <a:buChar char="•"/>
              <a:defRPr/>
            </a:lvl7pPr>
            <a:lvl8pPr marL="3084386" marR="0" indent="-10985" algn="l" rtl="0">
              <a:lnSpc>
                <a:spcPct val="100000"/>
              </a:lnSpc>
              <a:spcBef>
                <a:spcPts val="360"/>
              </a:spcBef>
              <a:spcAft>
                <a:spcPts val="0"/>
              </a:spcAft>
              <a:buClr>
                <a:schemeClr val="dk1"/>
              </a:buClr>
              <a:buFont typeface="Calibri"/>
              <a:buChar char="•"/>
              <a:defRPr/>
            </a:lvl8pPr>
            <a:lvl9pPr marL="3495637" marR="0" indent="-3137" algn="l" rtl="0">
              <a:lnSpc>
                <a:spcPct val="100000"/>
              </a:lnSpc>
              <a:spcBef>
                <a:spcPts val="360"/>
              </a:spcBef>
              <a:spcAft>
                <a:spcPts val="0"/>
              </a:spcAft>
              <a:buClr>
                <a:schemeClr val="dk1"/>
              </a:buClr>
              <a:buFont typeface="Calibri"/>
              <a:buChar char="•"/>
              <a:defRPr/>
            </a:lvl9pPr>
          </a:lstStyle>
          <a:p>
            <a:endParaRPr/>
          </a:p>
        </p:txBody>
      </p:sp>
      <p:sp>
        <p:nvSpPr>
          <p:cNvPr id="46" name="Shape 46"/>
          <p:cNvSpPr txBox="1">
            <a:spLocks noGrp="1"/>
          </p:cNvSpPr>
          <p:nvPr>
            <p:ph type="dt" idx="10"/>
          </p:nvPr>
        </p:nvSpPr>
        <p:spPr>
          <a:xfrm>
            <a:off x="457202" y="6356351"/>
            <a:ext cx="2133598" cy="366181"/>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411251" marR="0" indent="-4851" algn="l" rtl="0">
              <a:lnSpc>
                <a:spcPct val="100000"/>
              </a:lnSpc>
              <a:spcBef>
                <a:spcPts val="0"/>
              </a:spcBef>
              <a:spcAft>
                <a:spcPts val="0"/>
              </a:spcAft>
              <a:buClr>
                <a:srgbClr val="000000"/>
              </a:buClr>
              <a:buFont typeface="Arial"/>
              <a:buNone/>
              <a:defRPr/>
            </a:lvl2pPr>
            <a:lvl3pPr marL="822503" marR="0" indent="-9702" algn="l" rtl="0">
              <a:lnSpc>
                <a:spcPct val="100000"/>
              </a:lnSpc>
              <a:spcBef>
                <a:spcPts val="0"/>
              </a:spcBef>
              <a:spcAft>
                <a:spcPts val="0"/>
              </a:spcAft>
              <a:buClr>
                <a:srgbClr val="000000"/>
              </a:buClr>
              <a:buFont typeface="Arial"/>
              <a:buNone/>
              <a:defRPr/>
            </a:lvl3pPr>
            <a:lvl4pPr marL="1233754" marR="0" indent="-1853" algn="l" rtl="0">
              <a:lnSpc>
                <a:spcPct val="100000"/>
              </a:lnSpc>
              <a:spcBef>
                <a:spcPts val="0"/>
              </a:spcBef>
              <a:spcAft>
                <a:spcPts val="0"/>
              </a:spcAft>
              <a:buClr>
                <a:srgbClr val="000000"/>
              </a:buClr>
              <a:buFont typeface="Arial"/>
              <a:buNone/>
              <a:defRPr/>
            </a:lvl4pPr>
            <a:lvl5pPr marL="1645006" marR="0" indent="-6705" algn="l" rtl="0">
              <a:lnSpc>
                <a:spcPct val="100000"/>
              </a:lnSpc>
              <a:spcBef>
                <a:spcPts val="0"/>
              </a:spcBef>
              <a:spcAft>
                <a:spcPts val="0"/>
              </a:spcAft>
              <a:buClr>
                <a:srgbClr val="000000"/>
              </a:buClr>
              <a:buFont typeface="Arial"/>
              <a:buNone/>
              <a:defRPr/>
            </a:lvl5pPr>
            <a:lvl6pPr marL="2056257" marR="0" indent="-11557" algn="l" rtl="0">
              <a:lnSpc>
                <a:spcPct val="100000"/>
              </a:lnSpc>
              <a:spcBef>
                <a:spcPts val="0"/>
              </a:spcBef>
              <a:spcAft>
                <a:spcPts val="0"/>
              </a:spcAft>
              <a:buClr>
                <a:srgbClr val="000000"/>
              </a:buClr>
              <a:buFont typeface="Arial"/>
              <a:buNone/>
              <a:defRPr/>
            </a:lvl6pPr>
            <a:lvl7pPr marL="2467508" marR="0" indent="-3707" algn="l" rtl="0">
              <a:lnSpc>
                <a:spcPct val="100000"/>
              </a:lnSpc>
              <a:spcBef>
                <a:spcPts val="0"/>
              </a:spcBef>
              <a:spcAft>
                <a:spcPts val="0"/>
              </a:spcAft>
              <a:buClr>
                <a:srgbClr val="000000"/>
              </a:buClr>
              <a:buFont typeface="Arial"/>
              <a:buNone/>
              <a:defRPr/>
            </a:lvl7pPr>
            <a:lvl8pPr marL="2878760" marR="0" indent="-8559" algn="l" rtl="0">
              <a:lnSpc>
                <a:spcPct val="100000"/>
              </a:lnSpc>
              <a:spcBef>
                <a:spcPts val="0"/>
              </a:spcBef>
              <a:spcAft>
                <a:spcPts val="0"/>
              </a:spcAft>
              <a:buClr>
                <a:srgbClr val="000000"/>
              </a:buClr>
              <a:buFont typeface="Arial"/>
              <a:buNone/>
              <a:defRPr/>
            </a:lvl8pPr>
            <a:lvl9pPr marL="3290010" marR="0" indent="-710" algn="l" rtl="0">
              <a:lnSpc>
                <a:spcPct val="100000"/>
              </a:lnSpc>
              <a:spcBef>
                <a:spcPts val="0"/>
              </a:spcBef>
              <a:spcAft>
                <a:spcPts val="0"/>
              </a:spcAft>
              <a:buClr>
                <a:srgbClr val="000000"/>
              </a:buClr>
              <a:buFont typeface="Arial"/>
              <a:buNone/>
              <a:defRPr/>
            </a:lvl9pPr>
          </a:lstStyle>
          <a:p>
            <a:endParaRPr/>
          </a:p>
        </p:txBody>
      </p:sp>
      <p:sp>
        <p:nvSpPr>
          <p:cNvPr id="47" name="Shape 47"/>
          <p:cNvSpPr txBox="1">
            <a:spLocks noGrp="1"/>
          </p:cNvSpPr>
          <p:nvPr>
            <p:ph type="ftr" idx="11"/>
          </p:nvPr>
        </p:nvSpPr>
        <p:spPr>
          <a:xfrm>
            <a:off x="3124200" y="6356351"/>
            <a:ext cx="2895600" cy="366181"/>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411251" marR="0" indent="-4851" algn="l" rtl="0">
              <a:lnSpc>
                <a:spcPct val="100000"/>
              </a:lnSpc>
              <a:spcBef>
                <a:spcPts val="0"/>
              </a:spcBef>
              <a:spcAft>
                <a:spcPts val="0"/>
              </a:spcAft>
              <a:buClr>
                <a:srgbClr val="000000"/>
              </a:buClr>
              <a:buFont typeface="Arial"/>
              <a:buNone/>
              <a:defRPr/>
            </a:lvl2pPr>
            <a:lvl3pPr marL="822503" marR="0" indent="-9702" algn="l" rtl="0">
              <a:lnSpc>
                <a:spcPct val="100000"/>
              </a:lnSpc>
              <a:spcBef>
                <a:spcPts val="0"/>
              </a:spcBef>
              <a:spcAft>
                <a:spcPts val="0"/>
              </a:spcAft>
              <a:buClr>
                <a:srgbClr val="000000"/>
              </a:buClr>
              <a:buFont typeface="Arial"/>
              <a:buNone/>
              <a:defRPr/>
            </a:lvl3pPr>
            <a:lvl4pPr marL="1233754" marR="0" indent="-1853" algn="l" rtl="0">
              <a:lnSpc>
                <a:spcPct val="100000"/>
              </a:lnSpc>
              <a:spcBef>
                <a:spcPts val="0"/>
              </a:spcBef>
              <a:spcAft>
                <a:spcPts val="0"/>
              </a:spcAft>
              <a:buClr>
                <a:srgbClr val="000000"/>
              </a:buClr>
              <a:buFont typeface="Arial"/>
              <a:buNone/>
              <a:defRPr/>
            </a:lvl4pPr>
            <a:lvl5pPr marL="1645006" marR="0" indent="-6705" algn="l" rtl="0">
              <a:lnSpc>
                <a:spcPct val="100000"/>
              </a:lnSpc>
              <a:spcBef>
                <a:spcPts val="0"/>
              </a:spcBef>
              <a:spcAft>
                <a:spcPts val="0"/>
              </a:spcAft>
              <a:buClr>
                <a:srgbClr val="000000"/>
              </a:buClr>
              <a:buFont typeface="Arial"/>
              <a:buNone/>
              <a:defRPr/>
            </a:lvl5pPr>
            <a:lvl6pPr marL="2056257" marR="0" indent="-11557" algn="l" rtl="0">
              <a:lnSpc>
                <a:spcPct val="100000"/>
              </a:lnSpc>
              <a:spcBef>
                <a:spcPts val="0"/>
              </a:spcBef>
              <a:spcAft>
                <a:spcPts val="0"/>
              </a:spcAft>
              <a:buClr>
                <a:srgbClr val="000000"/>
              </a:buClr>
              <a:buFont typeface="Arial"/>
              <a:buNone/>
              <a:defRPr/>
            </a:lvl6pPr>
            <a:lvl7pPr marL="2467508" marR="0" indent="-3707" algn="l" rtl="0">
              <a:lnSpc>
                <a:spcPct val="100000"/>
              </a:lnSpc>
              <a:spcBef>
                <a:spcPts val="0"/>
              </a:spcBef>
              <a:spcAft>
                <a:spcPts val="0"/>
              </a:spcAft>
              <a:buClr>
                <a:srgbClr val="000000"/>
              </a:buClr>
              <a:buFont typeface="Arial"/>
              <a:buNone/>
              <a:defRPr/>
            </a:lvl7pPr>
            <a:lvl8pPr marL="2878760" marR="0" indent="-8559" algn="l" rtl="0">
              <a:lnSpc>
                <a:spcPct val="100000"/>
              </a:lnSpc>
              <a:spcBef>
                <a:spcPts val="0"/>
              </a:spcBef>
              <a:spcAft>
                <a:spcPts val="0"/>
              </a:spcAft>
              <a:buClr>
                <a:srgbClr val="000000"/>
              </a:buClr>
              <a:buFont typeface="Arial"/>
              <a:buNone/>
              <a:defRPr/>
            </a:lvl8pPr>
            <a:lvl9pPr marL="3290010" marR="0" indent="-710" algn="l" rtl="0">
              <a:lnSpc>
                <a:spcPct val="100000"/>
              </a:lnSpc>
              <a:spcBef>
                <a:spcPts val="0"/>
              </a:spcBef>
              <a:spcAft>
                <a:spcPts val="0"/>
              </a:spcAft>
              <a:buClr>
                <a:srgbClr val="000000"/>
              </a:buClr>
              <a:buFont typeface="Arial"/>
              <a:buNone/>
              <a:defRPr/>
            </a:lvl9pPr>
          </a:lstStyle>
          <a:p>
            <a:endParaRPr/>
          </a:p>
        </p:txBody>
      </p:sp>
      <p:sp>
        <p:nvSpPr>
          <p:cNvPr id="48" name="Shape 48"/>
          <p:cNvSpPr txBox="1">
            <a:spLocks noGrp="1"/>
          </p:cNvSpPr>
          <p:nvPr>
            <p:ph type="sldNum" idx="12"/>
          </p:nvPr>
        </p:nvSpPr>
        <p:spPr>
          <a:xfrm>
            <a:off x="6553203" y="6356351"/>
            <a:ext cx="2133598" cy="366181"/>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endParaRPr>
          </a:p>
          <a:p>
            <a:pPr marL="411251" lvl="1" indent="-4851">
              <a:spcBef>
                <a:spcPts val="0"/>
              </a:spcBef>
              <a:buClr>
                <a:srgbClr val="000000"/>
              </a:buClr>
              <a:buFont typeface="Courier New"/>
              <a:buNone/>
            </a:pPr>
            <a:endParaRPr sz="1400" b="0" i="0" u="none" strike="noStrike" cap="none" baseline="0">
              <a:solidFill>
                <a:srgbClr val="000000"/>
              </a:solidFill>
              <a:latin typeface="Arial"/>
              <a:ea typeface="Arial"/>
              <a:cs typeface="Arial"/>
              <a:sym typeface="Arial"/>
            </a:endParaRPr>
          </a:p>
          <a:p>
            <a:pPr marL="822503" lvl="2" indent="-9702">
              <a:spcBef>
                <a:spcPts val="0"/>
              </a:spcBef>
              <a:buClr>
                <a:srgbClr val="000000"/>
              </a:buClr>
              <a:buFont typeface="Noto Symbol"/>
              <a:buNone/>
            </a:pPr>
            <a:endParaRPr sz="1400" b="0" i="0" u="none" strike="noStrike" cap="none" baseline="0">
              <a:solidFill>
                <a:srgbClr val="000000"/>
              </a:solidFill>
              <a:latin typeface="Arial"/>
              <a:ea typeface="Arial"/>
              <a:cs typeface="Arial"/>
              <a:sym typeface="Arial"/>
            </a:endParaRPr>
          </a:p>
          <a:p>
            <a:pPr marL="1233754" lvl="3" indent="-1853">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endParaRPr>
          </a:p>
          <a:p>
            <a:pPr marL="1645006" lvl="4" indent="-6705">
              <a:spcBef>
                <a:spcPts val="0"/>
              </a:spcBef>
              <a:buClr>
                <a:srgbClr val="000000"/>
              </a:buClr>
              <a:buFont typeface="Courier New"/>
              <a:buNone/>
            </a:pPr>
            <a:endParaRPr sz="1400" b="0" i="0" u="none" strike="noStrike" cap="none" baseline="0">
              <a:solidFill>
                <a:srgbClr val="000000"/>
              </a:solidFill>
              <a:latin typeface="Arial"/>
              <a:ea typeface="Arial"/>
              <a:cs typeface="Arial"/>
              <a:sym typeface="Arial"/>
            </a:endParaRPr>
          </a:p>
          <a:p>
            <a:pPr marL="2056257" lvl="5" indent="-11557">
              <a:spcBef>
                <a:spcPts val="0"/>
              </a:spcBef>
              <a:buClr>
                <a:srgbClr val="000000"/>
              </a:buClr>
              <a:buFont typeface="Noto Symbol"/>
              <a:buNone/>
            </a:pPr>
            <a:endParaRPr sz="1400" b="0" i="0" u="none" strike="noStrike" cap="none" baseline="0">
              <a:solidFill>
                <a:srgbClr val="000000"/>
              </a:solidFill>
              <a:latin typeface="Arial"/>
              <a:ea typeface="Arial"/>
              <a:cs typeface="Arial"/>
              <a:sym typeface="Arial"/>
            </a:endParaRPr>
          </a:p>
          <a:p>
            <a:pPr marL="2467508" lvl="6" indent="-3707">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endParaRPr>
          </a:p>
          <a:p>
            <a:pPr marL="2878760" lvl="7" indent="-8559">
              <a:spcBef>
                <a:spcPts val="0"/>
              </a:spcBef>
              <a:buClr>
                <a:srgbClr val="000000"/>
              </a:buClr>
              <a:buFont typeface="Courier New"/>
              <a:buNone/>
            </a:pPr>
            <a:endParaRPr sz="1400" b="0" i="0" u="none" strike="noStrike" cap="none" baseline="0">
              <a:solidFill>
                <a:srgbClr val="000000"/>
              </a:solidFill>
              <a:latin typeface="Arial"/>
              <a:ea typeface="Arial"/>
              <a:cs typeface="Arial"/>
              <a:sym typeface="Arial"/>
            </a:endParaRPr>
          </a:p>
          <a:p>
            <a:pPr marL="3290010" lvl="8" indent="-710">
              <a:spcBef>
                <a:spcPts val="0"/>
              </a:spcBef>
              <a:buClr>
                <a:srgbClr val="000000"/>
              </a:buClr>
              <a:buFont typeface="Noto Symbol"/>
              <a:buNone/>
            </a:pPr>
            <a:endParaRPr sz="1400" b="0" i="0" u="none" strike="noStrike" cap="none" baseline="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lt1"/>
        </a:solidFill>
        <a:effectLst/>
      </p:bgPr>
    </p:bg>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58" name="Shape 58"/>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Calibri"/>
              <a:buChar char="•"/>
              <a:defRPr/>
            </a:lvl1pPr>
            <a:lvl2pPr marL="742950" marR="0" indent="-107950" algn="l" rtl="0">
              <a:spcBef>
                <a:spcPts val="560"/>
              </a:spcBef>
              <a:spcAft>
                <a:spcPts val="0"/>
              </a:spcAft>
              <a:buClr>
                <a:schemeClr val="dk1"/>
              </a:buClr>
              <a:buFont typeface="Calibri"/>
              <a:buChar char="–"/>
              <a:defRPr/>
            </a:lvl2pPr>
            <a:lvl3pPr marL="1143000" marR="0" indent="-76200" algn="l" rtl="0">
              <a:spcBef>
                <a:spcPts val="480"/>
              </a:spcBef>
              <a:spcAft>
                <a:spcPts val="0"/>
              </a:spcAft>
              <a:buClr>
                <a:schemeClr val="dk1"/>
              </a:buClr>
              <a:buFont typeface="Calibri"/>
              <a:buChar char="•"/>
              <a:defRPr/>
            </a:lvl3pPr>
            <a:lvl4pPr marL="1600200" marR="0" indent="-101600" algn="l" rtl="0">
              <a:spcBef>
                <a:spcPts val="400"/>
              </a:spcBef>
              <a:spcAft>
                <a:spcPts val="0"/>
              </a:spcAft>
              <a:buClr>
                <a:schemeClr val="dk1"/>
              </a:buClr>
              <a:buFont typeface="Calibri"/>
              <a:buChar char="–"/>
              <a:defRPr/>
            </a:lvl4pPr>
            <a:lvl5pPr marL="2057400" marR="0" indent="-101600" algn="l" rtl="0">
              <a:spcBef>
                <a:spcPts val="400"/>
              </a:spcBef>
              <a:spcAft>
                <a:spcPts val="0"/>
              </a:spcAft>
              <a:buClr>
                <a:schemeClr val="dk1"/>
              </a:buClr>
              <a:buFont typeface="Calibri"/>
              <a:buChar char="»"/>
              <a:defRPr/>
            </a:lvl5pPr>
            <a:lvl6pPr marL="2514600" marR="0" indent="-101600" algn="l" rtl="0">
              <a:spcBef>
                <a:spcPts val="400"/>
              </a:spcBef>
              <a:buClr>
                <a:schemeClr val="dk1"/>
              </a:buClr>
              <a:buFont typeface="Calibri"/>
              <a:buChar char="•"/>
              <a:defRPr/>
            </a:lvl6pPr>
            <a:lvl7pPr marL="2971800" marR="0" indent="-101600" algn="l" rtl="0">
              <a:spcBef>
                <a:spcPts val="400"/>
              </a:spcBef>
              <a:buClr>
                <a:schemeClr val="dk1"/>
              </a:buClr>
              <a:buFont typeface="Calibri"/>
              <a:buChar char="•"/>
              <a:defRPr/>
            </a:lvl7pPr>
            <a:lvl8pPr marL="3429000" marR="0" indent="-101600" algn="l" rtl="0">
              <a:spcBef>
                <a:spcPts val="400"/>
              </a:spcBef>
              <a:buClr>
                <a:schemeClr val="dk1"/>
              </a:buClr>
              <a:buFont typeface="Calibri"/>
              <a:buChar char="•"/>
              <a:defRPr/>
            </a:lvl8pPr>
            <a:lvl9pPr marL="3886200" marR="0" indent="-101600" algn="l" rtl="0">
              <a:spcBef>
                <a:spcPts val="400"/>
              </a:spcBef>
              <a:buClr>
                <a:schemeClr val="dk1"/>
              </a:buClr>
              <a:buFont typeface="Calibri"/>
              <a:buChar char="•"/>
              <a:defRPr/>
            </a:lvl9pPr>
          </a:lstStyle>
          <a:p>
            <a:endParaRPr/>
          </a:p>
        </p:txBody>
      </p:sp>
      <p:sp>
        <p:nvSpPr>
          <p:cNvPr id="59" name="Shape 5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0" name="Shape 6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1" name="Shape 61"/>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comments" Target="../comments/comment5.xml"/><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685800" y="2409741"/>
            <a:ext cx="7772400" cy="1470024"/>
          </a:xfrm>
          <a:prstGeom prst="rect">
            <a:avLst/>
          </a:prstGeom>
          <a:noFill/>
          <a:ln>
            <a:noFill/>
          </a:ln>
        </p:spPr>
        <p:txBody>
          <a:bodyPr lIns="91425" tIns="91425" rIns="91425" bIns="91425" anchor="ctr" anchorCtr="0">
            <a:noAutofit/>
          </a:bodyPr>
          <a:lstStyle/>
          <a:p>
            <a:pPr marL="0" marR="0" lvl="0" indent="0" algn="ctr" rtl="0">
              <a:spcBef>
                <a:spcPts val="0"/>
              </a:spcBef>
              <a:spcAft>
                <a:spcPts val="0"/>
              </a:spcAft>
              <a:buSzPct val="25000"/>
              <a:buNone/>
            </a:pPr>
            <a:r>
              <a:rPr lang="en-US" sz="3200" b="1" i="0" u="none" strike="noStrike" cap="none" baseline="0">
                <a:solidFill>
                  <a:srgbClr val="EFEFEF"/>
                </a:solidFill>
                <a:latin typeface="Arial"/>
                <a:ea typeface="Arial"/>
                <a:cs typeface="Arial"/>
                <a:sym typeface="Arial"/>
              </a:rPr>
              <a:t>Data Science in Advertising: </a:t>
            </a:r>
            <a:br>
              <a:rPr lang="en-US" sz="3200" b="1" i="0" u="none" strike="noStrike" cap="none" baseline="0">
                <a:solidFill>
                  <a:srgbClr val="EFEFEF"/>
                </a:solidFill>
                <a:latin typeface="Arial"/>
                <a:ea typeface="Arial"/>
                <a:cs typeface="Arial"/>
                <a:sym typeface="Arial"/>
              </a:rPr>
            </a:br>
            <a:r>
              <a:rPr lang="en-US" sz="3200" b="1" i="0" u="none" strike="noStrike" cap="none" baseline="0">
                <a:solidFill>
                  <a:srgbClr val="EFEFEF"/>
                </a:solidFill>
                <a:latin typeface="Arial"/>
                <a:ea typeface="Arial"/>
                <a:cs typeface="Arial"/>
                <a:sym typeface="Arial"/>
              </a:rPr>
              <a:t>A future when we love ads</a:t>
            </a:r>
          </a:p>
        </p:txBody>
      </p:sp>
      <p:sp>
        <p:nvSpPr>
          <p:cNvPr id="74" name="Shape 74"/>
          <p:cNvSpPr txBox="1">
            <a:spLocks noGrp="1"/>
          </p:cNvSpPr>
          <p:nvPr>
            <p:ph type="subTitle" idx="1"/>
          </p:nvPr>
        </p:nvSpPr>
        <p:spPr>
          <a:xfrm>
            <a:off x="448714" y="4200983"/>
            <a:ext cx="7772400" cy="1320549"/>
          </a:xfrm>
          <a:prstGeom prst="rect">
            <a:avLst/>
          </a:prstGeom>
          <a:noFill/>
          <a:ln>
            <a:noFill/>
          </a:ln>
        </p:spPr>
        <p:txBody>
          <a:bodyPr lIns="91425" tIns="91425" rIns="91425" bIns="91425" anchor="t" anchorCtr="0">
            <a:noAutofit/>
          </a:bodyPr>
          <a:lstStyle/>
          <a:p>
            <a:pPr marL="307975" marR="0" lvl="0" indent="-307975" algn="ctr" rtl="0">
              <a:spcBef>
                <a:spcPts val="0"/>
              </a:spcBef>
              <a:spcAft>
                <a:spcPts val="0"/>
              </a:spcAft>
              <a:buClr>
                <a:srgbClr val="EFEFEF"/>
              </a:buClr>
              <a:buSzPct val="25000"/>
              <a:buFont typeface="Arial"/>
              <a:buNone/>
            </a:pPr>
            <a:r>
              <a:rPr lang="en-US" sz="2400" b="1" i="0" u="none" strike="noStrike" cap="none" baseline="0">
                <a:solidFill>
                  <a:srgbClr val="EFEFEF"/>
                </a:solidFill>
                <a:latin typeface="Calibri"/>
                <a:ea typeface="Calibri"/>
                <a:cs typeface="Calibri"/>
                <a:sym typeface="Calibri"/>
              </a:rPr>
              <a:t>Soups Ranjan, PhD </a:t>
            </a:r>
          </a:p>
          <a:p>
            <a:pPr marL="307975" marR="0" lvl="0" indent="-307975" algn="ctr" rtl="0">
              <a:spcBef>
                <a:spcPts val="0"/>
              </a:spcBef>
              <a:spcAft>
                <a:spcPts val="0"/>
              </a:spcAft>
              <a:buClr>
                <a:srgbClr val="EFEFEF"/>
              </a:buClr>
              <a:buSzPct val="25000"/>
              <a:buFont typeface="Arial"/>
              <a:buNone/>
            </a:pPr>
            <a:r>
              <a:rPr lang="en-US" sz="2400" b="1" i="0" u="none" strike="noStrike" cap="none" baseline="0">
                <a:solidFill>
                  <a:srgbClr val="EFEFEF"/>
                </a:solidFill>
                <a:latin typeface="Calibri"/>
                <a:ea typeface="Calibri"/>
                <a:cs typeface="Calibri"/>
                <a:sym typeface="Calibri"/>
              </a:rPr>
              <a:t>@soupsranjan</a:t>
            </a:r>
          </a:p>
          <a:p>
            <a:pPr marL="307975" marR="0" lvl="0" indent="-307975" algn="ctr" rtl="0">
              <a:spcBef>
                <a:spcPts val="0"/>
              </a:spcBef>
              <a:spcAft>
                <a:spcPts val="0"/>
              </a:spcAft>
              <a:buClr>
                <a:srgbClr val="EFEFEF"/>
              </a:buClr>
              <a:buSzPct val="25000"/>
              <a:buFont typeface="Arial"/>
              <a:buNone/>
            </a:pPr>
            <a:r>
              <a:rPr lang="en-US" sz="2400" b="1" i="0" u="none" strike="noStrike" cap="none" baseline="0">
                <a:solidFill>
                  <a:srgbClr val="EFEFEF"/>
                </a:solidFill>
                <a:latin typeface="Calibri"/>
                <a:ea typeface="Calibri"/>
                <a:cs typeface="Calibri"/>
                <a:sym typeface="Calibri"/>
              </a:rPr>
              <a:t>April 10</a:t>
            </a:r>
            <a:r>
              <a:rPr lang="en-US" sz="2400" b="1" i="0" u="none" strike="noStrike" cap="none" baseline="30000">
                <a:solidFill>
                  <a:srgbClr val="EFEFEF"/>
                </a:solidFill>
                <a:latin typeface="Calibri"/>
                <a:ea typeface="Calibri"/>
                <a:cs typeface="Calibri"/>
                <a:sym typeface="Calibri"/>
              </a:rPr>
              <a:t>th</a:t>
            </a:r>
            <a:r>
              <a:rPr lang="en-US" sz="2400" b="1" i="0" u="none" strike="noStrike" cap="none" baseline="0">
                <a:solidFill>
                  <a:srgbClr val="EFEFEF"/>
                </a:solidFill>
                <a:latin typeface="Calibri"/>
                <a:ea typeface="Calibri"/>
                <a:cs typeface="Calibri"/>
                <a:sym typeface="Calibri"/>
              </a:rPr>
              <a:t>, 2015</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093378" y="-166423"/>
            <a:ext cx="5507999" cy="747299"/>
          </a:xfrm>
          <a:prstGeom prst="rect">
            <a:avLst/>
          </a:prstGeom>
          <a:noFill/>
          <a:ln>
            <a:noFill/>
          </a:ln>
        </p:spPr>
        <p:txBody>
          <a:bodyPr lIns="82250" tIns="41125" rIns="82250" bIns="41125" anchor="ctr" anchorCtr="0">
            <a:noAutofit/>
          </a:bodyPr>
          <a:lstStyle/>
          <a:p>
            <a:pPr marL="0" marR="0" lvl="0" indent="0" algn="ctr" rtl="0">
              <a:spcBef>
                <a:spcPts val="0"/>
              </a:spcBef>
              <a:spcAft>
                <a:spcPts val="0"/>
              </a:spcAft>
              <a:buSzPct val="25000"/>
              <a:buNone/>
            </a:pPr>
            <a:r>
              <a:rPr lang="en-US" sz="2800" b="1" i="0" u="none" strike="noStrike" cap="none" baseline="0">
                <a:solidFill>
                  <a:schemeClr val="lt1"/>
                </a:solidFill>
                <a:latin typeface="Arial"/>
                <a:ea typeface="Arial"/>
                <a:cs typeface="Arial"/>
                <a:sym typeface="Arial"/>
              </a:rPr>
              <a:t>Ad Lifecycle</a:t>
            </a:r>
          </a:p>
        </p:txBody>
      </p:sp>
      <p:sp>
        <p:nvSpPr>
          <p:cNvPr id="165" name="Shape 165"/>
          <p:cNvSpPr/>
          <p:nvPr/>
        </p:nvSpPr>
        <p:spPr>
          <a:xfrm>
            <a:off x="4392014" y="951750"/>
            <a:ext cx="1541999" cy="822900"/>
          </a:xfrm>
          <a:prstGeom prst="rect">
            <a:avLst/>
          </a:prstGeom>
          <a:gradFill>
            <a:gsLst>
              <a:gs pos="0">
                <a:srgbClr val="3E7FCE"/>
              </a:gs>
              <a:gs pos="100000">
                <a:srgbClr val="BFDCFF"/>
              </a:gs>
            </a:gsLst>
            <a:lin ang="16200037"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1) Candidate Ad Selection</a:t>
            </a:r>
          </a:p>
        </p:txBody>
      </p:sp>
      <p:pic>
        <p:nvPicPr>
          <p:cNvPr id="166" name="Shape 166"/>
          <p:cNvPicPr preferRelativeResize="0"/>
          <p:nvPr/>
        </p:nvPicPr>
        <p:blipFill rotWithShape="1">
          <a:blip r:embed="rId3">
            <a:alphaModFix/>
          </a:blip>
          <a:srcRect/>
          <a:stretch/>
        </p:blipFill>
        <p:spPr>
          <a:xfrm>
            <a:off x="111640" y="207189"/>
            <a:ext cx="3026700" cy="4126499"/>
          </a:xfrm>
          <a:prstGeom prst="rect">
            <a:avLst/>
          </a:prstGeom>
          <a:noFill/>
          <a:ln>
            <a:noFill/>
          </a:ln>
        </p:spPr>
      </p:pic>
      <p:sp>
        <p:nvSpPr>
          <p:cNvPr id="167" name="Shape 167"/>
          <p:cNvSpPr/>
          <p:nvPr/>
        </p:nvSpPr>
        <p:spPr>
          <a:xfrm>
            <a:off x="6825125" y="555977"/>
            <a:ext cx="2319000" cy="1533600"/>
          </a:xfrm>
          <a:prstGeom prst="rect">
            <a:avLst/>
          </a:prstGeom>
          <a:solidFill>
            <a:srgbClr val="76923C"/>
          </a:solidFill>
          <a:ln w="9525" cap="flat">
            <a:solidFill>
              <a:srgbClr val="4A7DBB"/>
            </a:solidFill>
            <a:prstDash val="solid"/>
            <a:round/>
            <a:headEnd type="none" w="med" len="med"/>
            <a:tailEnd type="none" w="med" len="med"/>
          </a:ln>
        </p:spPr>
        <p:txBody>
          <a:bodyPr lIns="91425" tIns="45700" rIns="91425" bIns="45700" anchor="ctr" anchorCtr="0">
            <a:noAutofit/>
          </a:bodyPr>
          <a:lstStyle/>
          <a:p>
            <a:pPr marR="0" lvl="0" algn="l" rtl="0">
              <a:spcBef>
                <a:spcPts val="0"/>
              </a:spcBef>
              <a:buNone/>
            </a:pPr>
            <a:r>
              <a:rPr lang="en-US" sz="1400" b="0" i="0" u="none" strike="noStrike" cap="none" baseline="0" dirty="0">
                <a:solidFill>
                  <a:schemeClr val="lt1"/>
                </a:solidFill>
                <a:latin typeface="Calibri"/>
                <a:ea typeface="Calibri"/>
                <a:cs typeface="Calibri"/>
                <a:sym typeface="Calibri"/>
              </a:rPr>
              <a:t> </a:t>
            </a:r>
            <a:r>
              <a:rPr lang="en-US" sz="1800" b="0" i="0" u="none" strike="noStrike" cap="none" baseline="0" dirty="0">
                <a:solidFill>
                  <a:schemeClr val="lt1"/>
                </a:solidFill>
                <a:latin typeface="Calibri"/>
                <a:ea typeface="Calibri"/>
                <a:cs typeface="Calibri"/>
                <a:sym typeface="Calibri"/>
              </a:rPr>
              <a:t>Blue Light, $100 budget</a:t>
            </a:r>
          </a:p>
          <a:p>
            <a:pPr marL="0" marR="0" lvl="0" indent="0" algn="l" rtl="0">
              <a:spcBef>
                <a:spcPts val="0"/>
              </a:spcBef>
              <a:buSzPct val="25000"/>
              <a:buNone/>
            </a:pPr>
            <a:r>
              <a:rPr lang="en-US" sz="1800" b="0" i="0" u="none" strike="noStrike" cap="none" baseline="0" dirty="0">
                <a:solidFill>
                  <a:schemeClr val="lt1"/>
                </a:solidFill>
                <a:latin typeface="Calibri"/>
                <a:ea typeface="Calibri"/>
                <a:cs typeface="Calibri"/>
                <a:sym typeface="Calibri"/>
              </a:rPr>
              <a:t> </a:t>
            </a:r>
          </a:p>
          <a:p>
            <a:pPr marR="0" lvl="0" algn="l" rtl="0">
              <a:spcBef>
                <a:spcPts val="0"/>
              </a:spcBef>
              <a:buNone/>
            </a:pPr>
            <a:r>
              <a:rPr lang="en-US" sz="1800" b="0" i="0" u="none" strike="noStrike" cap="none" baseline="0" dirty="0">
                <a:solidFill>
                  <a:schemeClr val="lt1"/>
                </a:solidFill>
                <a:latin typeface="Calibri"/>
                <a:ea typeface="Calibri"/>
                <a:cs typeface="Calibri"/>
                <a:sym typeface="Calibri"/>
              </a:rPr>
              <a:t> City Brewery, $200 budget</a:t>
            </a:r>
          </a:p>
        </p:txBody>
      </p:sp>
      <p:cxnSp>
        <p:nvCxnSpPr>
          <p:cNvPr id="168" name="Shape 168"/>
          <p:cNvCxnSpPr>
            <a:endCxn id="165" idx="1"/>
          </p:cNvCxnSpPr>
          <p:nvPr/>
        </p:nvCxnSpPr>
        <p:spPr>
          <a:xfrm>
            <a:off x="1712714" y="372001"/>
            <a:ext cx="2679300" cy="991200"/>
          </a:xfrm>
          <a:prstGeom prst="straightConnector1">
            <a:avLst/>
          </a:prstGeom>
          <a:noFill/>
          <a:ln w="25400" cap="flat">
            <a:solidFill>
              <a:schemeClr val="accent1"/>
            </a:solidFill>
            <a:prstDash val="solid"/>
            <a:round/>
            <a:headEnd type="none" w="med" len="med"/>
            <a:tailEnd type="stealth" w="lg" len="lg"/>
          </a:ln>
        </p:spPr>
      </p:cxnSp>
      <p:cxnSp>
        <p:nvCxnSpPr>
          <p:cNvPr id="169" name="Shape 169"/>
          <p:cNvCxnSpPr/>
          <p:nvPr/>
        </p:nvCxnSpPr>
        <p:spPr>
          <a:xfrm>
            <a:off x="5965382" y="1144648"/>
            <a:ext cx="859799" cy="1500"/>
          </a:xfrm>
          <a:prstGeom prst="straightConnector1">
            <a:avLst/>
          </a:prstGeom>
          <a:noFill/>
          <a:ln w="25400" cap="flat">
            <a:solidFill>
              <a:schemeClr val="accent1"/>
            </a:solidFill>
            <a:prstDash val="solid"/>
            <a:round/>
            <a:headEnd type="stealth" w="lg" len="lg"/>
            <a:tailEnd type="stealth" w="lg" len="lg"/>
          </a:ln>
        </p:spPr>
      </p:cxnSp>
      <p:sp>
        <p:nvSpPr>
          <p:cNvPr id="170" name="Shape 170"/>
          <p:cNvSpPr txBox="1"/>
          <p:nvPr/>
        </p:nvSpPr>
        <p:spPr>
          <a:xfrm>
            <a:off x="2652390" y="4992639"/>
            <a:ext cx="3291900" cy="411599"/>
          </a:xfrm>
          <a:prstGeom prst="rect">
            <a:avLst/>
          </a:prstGeom>
          <a:noFill/>
          <a:ln>
            <a:noFill/>
          </a:ln>
        </p:spPr>
        <p:txBody>
          <a:bodyPr lIns="82275" tIns="82275" rIns="82275" bIns="82275"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grpSp>
        <p:nvGrpSpPr>
          <p:cNvPr id="171" name="Shape 171"/>
          <p:cNvGrpSpPr/>
          <p:nvPr/>
        </p:nvGrpSpPr>
        <p:grpSpPr>
          <a:xfrm>
            <a:off x="4392014" y="3118627"/>
            <a:ext cx="4478509" cy="1470919"/>
            <a:chOff x="4392012" y="3118626"/>
            <a:chExt cx="4478509" cy="1470919"/>
          </a:xfrm>
        </p:grpSpPr>
        <p:cxnSp>
          <p:nvCxnSpPr>
            <p:cNvPr id="172" name="Shape 172"/>
            <p:cNvCxnSpPr>
              <a:stCxn id="173" idx="2"/>
              <a:endCxn id="174" idx="0"/>
            </p:cNvCxnSpPr>
            <p:nvPr/>
          </p:nvCxnSpPr>
          <p:spPr>
            <a:xfrm rot="-5400000" flipH="1">
              <a:off x="5044210" y="3237426"/>
              <a:ext cx="253500" cy="15900"/>
            </a:xfrm>
            <a:prstGeom prst="bentConnector3">
              <a:avLst>
                <a:gd name="adj1" fmla="val 50000"/>
              </a:avLst>
            </a:prstGeom>
            <a:noFill/>
            <a:ln w="25400" cap="flat">
              <a:solidFill>
                <a:schemeClr val="accent1"/>
              </a:solidFill>
              <a:prstDash val="solid"/>
              <a:round/>
              <a:headEnd type="none" w="med" len="med"/>
              <a:tailEnd type="stealth" w="lg" len="lg"/>
            </a:ln>
          </p:spPr>
        </p:cxnSp>
        <p:grpSp>
          <p:nvGrpSpPr>
            <p:cNvPr id="175" name="Shape 175"/>
            <p:cNvGrpSpPr/>
            <p:nvPr/>
          </p:nvGrpSpPr>
          <p:grpSpPr>
            <a:xfrm>
              <a:off x="4392012" y="3372205"/>
              <a:ext cx="4478509" cy="1217341"/>
              <a:chOff x="4392012" y="3372205"/>
              <a:chExt cx="4478509" cy="1217341"/>
            </a:xfrm>
          </p:grpSpPr>
          <p:sp>
            <p:nvSpPr>
              <p:cNvPr id="174" name="Shape 174"/>
              <p:cNvSpPr/>
              <p:nvPr/>
            </p:nvSpPr>
            <p:spPr>
              <a:xfrm>
                <a:off x="4392012" y="3372205"/>
                <a:ext cx="1573500" cy="822900"/>
              </a:xfrm>
              <a:prstGeom prst="rect">
                <a:avLst/>
              </a:prstGeom>
              <a:gradFill>
                <a:gsLst>
                  <a:gs pos="0">
                    <a:srgbClr val="3E7FCE"/>
                  </a:gs>
                  <a:gs pos="100000">
                    <a:srgbClr val="BFDCFF"/>
                  </a:gs>
                </a:gsLst>
                <a:lin ang="16200037"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3) CTR Prediction</a:t>
                </a:r>
              </a:p>
            </p:txBody>
          </p:sp>
          <p:sp>
            <p:nvSpPr>
              <p:cNvPr id="176" name="Shape 176"/>
              <p:cNvSpPr/>
              <p:nvPr/>
            </p:nvSpPr>
            <p:spPr>
              <a:xfrm>
                <a:off x="6825122" y="3939746"/>
                <a:ext cx="2045400" cy="649800"/>
              </a:xfrm>
              <a:prstGeom prst="rect">
                <a:avLst/>
              </a:prstGeom>
              <a:solidFill>
                <a:srgbClr val="77933C"/>
              </a:solidFill>
              <a:ln w="9525"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r" rtl="0">
                  <a:spcBef>
                    <a:spcPts val="0"/>
                  </a:spcBef>
                  <a:buSzPct val="25000"/>
                  <a:buNone/>
                </a:pPr>
                <a:r>
                  <a:rPr lang="en-US" sz="1600" b="0" i="0" u="none" strike="noStrike" cap="none" baseline="0" dirty="0">
                    <a:solidFill>
                      <a:schemeClr val="lt1"/>
                    </a:solidFill>
                    <a:latin typeface="Calibri"/>
                    <a:ea typeface="Calibri"/>
                    <a:cs typeface="Calibri"/>
                    <a:sym typeface="Calibri"/>
                  </a:rPr>
                  <a:t>Click Probability for each ad</a:t>
                </a:r>
              </a:p>
            </p:txBody>
          </p:sp>
          <p:cxnSp>
            <p:nvCxnSpPr>
              <p:cNvPr id="177" name="Shape 177"/>
              <p:cNvCxnSpPr>
                <a:endCxn id="176" idx="1"/>
              </p:cNvCxnSpPr>
              <p:nvPr/>
            </p:nvCxnSpPr>
            <p:spPr>
              <a:xfrm>
                <a:off x="5965322" y="3870446"/>
                <a:ext cx="859799" cy="394200"/>
              </a:xfrm>
              <a:prstGeom prst="straightConnector1">
                <a:avLst/>
              </a:prstGeom>
              <a:noFill/>
              <a:ln w="25400" cap="flat">
                <a:solidFill>
                  <a:schemeClr val="accent1"/>
                </a:solidFill>
                <a:prstDash val="solid"/>
                <a:round/>
                <a:headEnd type="stealth" w="lg" len="lg"/>
                <a:tailEnd type="stealth" w="lg" len="lg"/>
              </a:ln>
            </p:spPr>
          </p:cxnSp>
        </p:grpSp>
      </p:grpSp>
      <p:grpSp>
        <p:nvGrpSpPr>
          <p:cNvPr id="178" name="Shape 178"/>
          <p:cNvGrpSpPr/>
          <p:nvPr/>
        </p:nvGrpSpPr>
        <p:grpSpPr>
          <a:xfrm>
            <a:off x="2652390" y="3721031"/>
            <a:ext cx="2311799" cy="2167193"/>
            <a:chOff x="5133769" y="3452628"/>
            <a:chExt cx="2311799" cy="2167193"/>
          </a:xfrm>
        </p:grpSpPr>
        <p:sp>
          <p:nvSpPr>
            <p:cNvPr id="179" name="Shape 179"/>
            <p:cNvSpPr/>
            <p:nvPr/>
          </p:nvSpPr>
          <p:spPr>
            <a:xfrm>
              <a:off x="5133769" y="4796921"/>
              <a:ext cx="1541999" cy="822900"/>
            </a:xfrm>
            <a:prstGeom prst="rect">
              <a:avLst/>
            </a:prstGeom>
            <a:gradFill>
              <a:gsLst>
                <a:gs pos="0">
                  <a:srgbClr val="3E7FCE"/>
                </a:gs>
                <a:gs pos="100000">
                  <a:srgbClr val="BFDCFF"/>
                </a:gs>
              </a:gsLst>
              <a:lin ang="16200037"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4) 2</a:t>
              </a:r>
              <a:r>
                <a:rPr lang="en-US" sz="1800" b="0" i="0" u="none" strike="noStrike" cap="none" baseline="30000" dirty="0">
                  <a:solidFill>
                    <a:schemeClr val="lt1"/>
                  </a:solidFill>
                  <a:latin typeface="Calibri"/>
                  <a:ea typeface="Calibri"/>
                  <a:cs typeface="Calibri"/>
                  <a:sym typeface="Calibri"/>
                </a:rPr>
                <a:t>nd</a:t>
              </a:r>
              <a:r>
                <a:rPr lang="en-US" sz="1800" b="0" i="0" u="none" strike="noStrike" cap="none" baseline="0" dirty="0">
                  <a:solidFill>
                    <a:schemeClr val="lt1"/>
                  </a:solidFill>
                  <a:latin typeface="Calibri"/>
                  <a:ea typeface="Calibri"/>
                  <a:cs typeface="Calibri"/>
                  <a:sym typeface="Calibri"/>
                </a:rPr>
                <a:t> Price Auction</a:t>
              </a:r>
            </a:p>
          </p:txBody>
        </p:sp>
        <p:cxnSp>
          <p:nvCxnSpPr>
            <p:cNvPr id="180" name="Shape 180"/>
            <p:cNvCxnSpPr/>
            <p:nvPr/>
          </p:nvCxnSpPr>
          <p:spPr>
            <a:xfrm rot="5400000">
              <a:off x="5638443" y="3624378"/>
              <a:ext cx="1406699" cy="1063200"/>
            </a:xfrm>
            <a:prstGeom prst="bentConnector3">
              <a:avLst>
                <a:gd name="adj1" fmla="val 50000"/>
              </a:avLst>
            </a:prstGeom>
            <a:noFill/>
            <a:ln w="25400" cap="flat">
              <a:solidFill>
                <a:schemeClr val="accent1"/>
              </a:solidFill>
              <a:prstDash val="solid"/>
              <a:round/>
              <a:headEnd type="none" w="med" len="med"/>
              <a:tailEnd type="stealth" w="lg" len="lg"/>
            </a:ln>
          </p:spPr>
        </p:cxnSp>
        <p:cxnSp>
          <p:nvCxnSpPr>
            <p:cNvPr id="181" name="Shape 181"/>
            <p:cNvCxnSpPr>
              <a:stCxn id="179" idx="3"/>
            </p:cNvCxnSpPr>
            <p:nvPr/>
          </p:nvCxnSpPr>
          <p:spPr>
            <a:xfrm>
              <a:off x="6675769" y="5208371"/>
              <a:ext cx="769800" cy="1500"/>
            </a:xfrm>
            <a:prstGeom prst="straightConnector1">
              <a:avLst/>
            </a:prstGeom>
            <a:noFill/>
            <a:ln w="25400" cap="flat">
              <a:solidFill>
                <a:schemeClr val="accent1"/>
              </a:solidFill>
              <a:prstDash val="solid"/>
              <a:round/>
              <a:headEnd type="stealth" w="lg" len="lg"/>
              <a:tailEnd type="stealth" w="lg" len="lg"/>
            </a:ln>
          </p:spPr>
        </p:cxnSp>
      </p:grpSp>
      <p:grpSp>
        <p:nvGrpSpPr>
          <p:cNvPr id="182" name="Shape 182"/>
          <p:cNvGrpSpPr/>
          <p:nvPr/>
        </p:nvGrpSpPr>
        <p:grpSpPr>
          <a:xfrm>
            <a:off x="4392012" y="1774651"/>
            <a:ext cx="4478512" cy="1946376"/>
            <a:chOff x="4392012" y="1774651"/>
            <a:chExt cx="4478512" cy="1946376"/>
          </a:xfrm>
        </p:grpSpPr>
        <p:sp>
          <p:nvSpPr>
            <p:cNvPr id="173" name="Shape 173"/>
            <p:cNvSpPr/>
            <p:nvPr/>
          </p:nvSpPr>
          <p:spPr>
            <a:xfrm>
              <a:off x="4392012" y="2295727"/>
              <a:ext cx="1541999" cy="822900"/>
            </a:xfrm>
            <a:prstGeom prst="rect">
              <a:avLst/>
            </a:prstGeom>
            <a:gradFill>
              <a:gsLst>
                <a:gs pos="0">
                  <a:srgbClr val="3E7FCE"/>
                </a:gs>
                <a:gs pos="100000">
                  <a:srgbClr val="BFDCFF"/>
                </a:gs>
              </a:gsLst>
              <a:lin ang="16200037"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2) Auto Bidder</a:t>
              </a:r>
            </a:p>
          </p:txBody>
        </p:sp>
        <p:cxnSp>
          <p:nvCxnSpPr>
            <p:cNvPr id="183" name="Shape 183"/>
            <p:cNvCxnSpPr/>
            <p:nvPr/>
          </p:nvCxnSpPr>
          <p:spPr>
            <a:xfrm rot="10800000">
              <a:off x="5902625" y="2840051"/>
              <a:ext cx="922500" cy="1500"/>
            </a:xfrm>
            <a:prstGeom prst="bentConnector3">
              <a:avLst>
                <a:gd name="adj1" fmla="val 50000"/>
              </a:avLst>
            </a:prstGeom>
            <a:noFill/>
            <a:ln w="25400" cap="flat">
              <a:solidFill>
                <a:schemeClr val="accent1"/>
              </a:solidFill>
              <a:prstDash val="solid"/>
              <a:round/>
              <a:headEnd type="none" w="med" len="med"/>
              <a:tailEnd type="stealth" w="lg" len="lg"/>
            </a:ln>
          </p:spPr>
        </p:cxnSp>
        <p:sp>
          <p:nvSpPr>
            <p:cNvPr id="184" name="Shape 184"/>
            <p:cNvSpPr/>
            <p:nvPr/>
          </p:nvSpPr>
          <p:spPr>
            <a:xfrm>
              <a:off x="6825125" y="2295727"/>
              <a:ext cx="2045400" cy="1425300"/>
            </a:xfrm>
            <a:prstGeom prst="rect">
              <a:avLst/>
            </a:prstGeom>
            <a:solidFill>
              <a:srgbClr val="77933C"/>
            </a:solidFill>
            <a:ln w="9525"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r" rtl="0">
                <a:spcBef>
                  <a:spcPts val="0"/>
                </a:spcBef>
                <a:buSzPct val="25000"/>
                <a:buNone/>
              </a:pPr>
              <a:r>
                <a:rPr lang="en-US" sz="1200" b="0" i="0" u="none" strike="noStrike" cap="none" baseline="0">
                  <a:solidFill>
                    <a:schemeClr val="lt1"/>
                  </a:solidFill>
                  <a:latin typeface="Calibri"/>
                  <a:ea typeface="Calibri"/>
                  <a:cs typeface="Calibri"/>
                  <a:sym typeface="Calibri"/>
                </a:rPr>
                <a:t>   </a:t>
              </a:r>
              <a:r>
                <a:rPr lang="en-US" sz="1400" b="0" i="0" u="none" strike="noStrike" cap="none" baseline="0">
                  <a:solidFill>
                    <a:schemeClr val="lt1"/>
                  </a:solidFill>
                  <a:latin typeface="Calibri"/>
                  <a:ea typeface="Calibri"/>
                  <a:cs typeface="Calibri"/>
                  <a:sym typeface="Calibri"/>
                </a:rPr>
                <a:t>Find best Bid price </a:t>
              </a:r>
            </a:p>
            <a:p>
              <a:pPr marL="0" marR="0" lvl="0" indent="0" algn="r" rtl="0">
                <a:spcBef>
                  <a:spcPts val="0"/>
                </a:spcBef>
                <a:buSzPct val="25000"/>
                <a:buNone/>
              </a:pPr>
              <a:r>
                <a:rPr lang="en-US" sz="1400" b="0" i="0" u="none" strike="noStrike" cap="none" baseline="0">
                  <a:solidFill>
                    <a:schemeClr val="lt1"/>
                  </a:solidFill>
                  <a:latin typeface="Calibri"/>
                  <a:ea typeface="Calibri"/>
                  <a:cs typeface="Calibri"/>
                  <a:sym typeface="Calibri"/>
                </a:rPr>
                <a:t>for each ad</a:t>
              </a:r>
            </a:p>
          </p:txBody>
        </p:sp>
        <p:grpSp>
          <p:nvGrpSpPr>
            <p:cNvPr id="185" name="Shape 185"/>
            <p:cNvGrpSpPr/>
            <p:nvPr/>
          </p:nvGrpSpPr>
          <p:grpSpPr>
            <a:xfrm>
              <a:off x="7100988" y="2382298"/>
              <a:ext cx="1517834" cy="1209472"/>
              <a:chOff x="1891261" y="1721168"/>
              <a:chExt cx="6120300" cy="4090199"/>
            </a:xfrm>
          </p:grpSpPr>
          <p:cxnSp>
            <p:nvCxnSpPr>
              <p:cNvPr id="186" name="Shape 186"/>
              <p:cNvCxnSpPr/>
              <p:nvPr/>
            </p:nvCxnSpPr>
            <p:spPr>
              <a:xfrm>
                <a:off x="1891261" y="5742787"/>
                <a:ext cx="6120300" cy="0"/>
              </a:xfrm>
              <a:prstGeom prst="straightConnector1">
                <a:avLst/>
              </a:prstGeom>
              <a:noFill/>
              <a:ln w="152400" cap="flat">
                <a:solidFill>
                  <a:schemeClr val="dk2"/>
                </a:solidFill>
                <a:prstDash val="solid"/>
                <a:round/>
                <a:headEnd type="none" w="med" len="med"/>
                <a:tailEnd type="none" w="med" len="med"/>
              </a:ln>
            </p:spPr>
          </p:cxnSp>
          <p:cxnSp>
            <p:nvCxnSpPr>
              <p:cNvPr id="187" name="Shape 187"/>
              <p:cNvCxnSpPr/>
              <p:nvPr/>
            </p:nvCxnSpPr>
            <p:spPr>
              <a:xfrm rot="10800000">
                <a:off x="1898369" y="1721168"/>
                <a:ext cx="0" cy="4090199"/>
              </a:xfrm>
              <a:prstGeom prst="straightConnector1">
                <a:avLst/>
              </a:prstGeom>
              <a:noFill/>
              <a:ln w="152400" cap="flat">
                <a:solidFill>
                  <a:schemeClr val="dk2"/>
                </a:solidFill>
                <a:prstDash val="solid"/>
                <a:round/>
                <a:headEnd type="none" w="med" len="med"/>
                <a:tailEnd type="none" w="med" len="med"/>
              </a:ln>
            </p:spPr>
          </p:cxnSp>
          <p:sp>
            <p:nvSpPr>
              <p:cNvPr id="188" name="Shape 188"/>
              <p:cNvSpPr/>
              <p:nvPr/>
            </p:nvSpPr>
            <p:spPr>
              <a:xfrm>
                <a:off x="2469621" y="1796625"/>
                <a:ext cx="5244341" cy="3607305"/>
              </a:xfrm>
              <a:custGeom>
                <a:avLst/>
                <a:gdLst/>
                <a:ahLst/>
                <a:cxnLst/>
                <a:rect l="0" t="0" r="0" b="0"/>
                <a:pathLst>
                  <a:path w="243583" h="142807" extrusionOk="0">
                    <a:moveTo>
                      <a:pt x="243583" y="142807"/>
                    </a:moveTo>
                    <a:cubicBezTo>
                      <a:pt x="216884" y="132393"/>
                      <a:pt x="123989" y="104124"/>
                      <a:pt x="83392" y="80323"/>
                    </a:cubicBezTo>
                    <a:cubicBezTo>
                      <a:pt x="42794" y="56521"/>
                      <a:pt x="13898" y="13387"/>
                      <a:pt x="0" y="0"/>
                    </a:cubicBezTo>
                  </a:path>
                </a:pathLst>
              </a:custGeom>
              <a:noFill/>
              <a:ln w="38100" cap="flat">
                <a:solidFill>
                  <a:srgbClr val="FF99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9" name="Shape 189"/>
              <p:cNvSpPr/>
              <p:nvPr/>
            </p:nvSpPr>
            <p:spPr>
              <a:xfrm>
                <a:off x="1935158" y="3098966"/>
                <a:ext cx="6005339" cy="2614207"/>
              </a:xfrm>
              <a:custGeom>
                <a:avLst/>
                <a:gdLst/>
                <a:ahLst/>
                <a:cxnLst/>
                <a:rect l="0" t="0" r="0" b="0"/>
                <a:pathLst>
                  <a:path w="266904" h="116187" extrusionOk="0">
                    <a:moveTo>
                      <a:pt x="0" y="116187"/>
                    </a:moveTo>
                    <a:cubicBezTo>
                      <a:pt x="20365" y="99384"/>
                      <a:pt x="77706" y="34737"/>
                      <a:pt x="122190" y="15373"/>
                    </a:cubicBezTo>
                    <a:cubicBezTo>
                      <a:pt x="166674" y="-3991"/>
                      <a:pt x="242785" y="2562"/>
                      <a:pt x="266904" y="0"/>
                    </a:cubicBezTo>
                  </a:path>
                </a:pathLst>
              </a:custGeom>
              <a:noFill/>
              <a:ln w="38100" cap="flat">
                <a:solidFill>
                  <a:srgbClr val="9FC5E8"/>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cxnSp>
          <p:nvCxnSpPr>
            <p:cNvPr id="190" name="Shape 190"/>
            <p:cNvCxnSpPr>
              <a:stCxn id="165" idx="2"/>
              <a:endCxn id="173" idx="0"/>
            </p:cNvCxnSpPr>
            <p:nvPr/>
          </p:nvCxnSpPr>
          <p:spPr>
            <a:xfrm rot="-5400000" flipH="1">
              <a:off x="4902764" y="2034901"/>
              <a:ext cx="521100" cy="600"/>
            </a:xfrm>
            <a:prstGeom prst="bentConnector3">
              <a:avLst>
                <a:gd name="adj1" fmla="val 50000"/>
              </a:avLst>
            </a:prstGeom>
            <a:noFill/>
            <a:ln w="25400" cap="flat">
              <a:solidFill>
                <a:schemeClr val="accent1"/>
              </a:solidFill>
              <a:prstDash val="solid"/>
              <a:round/>
              <a:headEnd type="none" w="med" len="med"/>
              <a:tailEnd type="stealth" w="lg" len="lg"/>
            </a:ln>
          </p:spPr>
        </p:cxnSp>
      </p:grpSp>
      <p:sp>
        <p:nvSpPr>
          <p:cNvPr id="191" name="Shape 191"/>
          <p:cNvSpPr txBox="1"/>
          <p:nvPr/>
        </p:nvSpPr>
        <p:spPr>
          <a:xfrm>
            <a:off x="205266" y="5127950"/>
            <a:ext cx="2447099" cy="9233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rgbClr val="FFFFFF"/>
                </a:solidFill>
                <a:latin typeface="Calibri"/>
                <a:ea typeface="Calibri"/>
                <a:cs typeface="Calibri"/>
                <a:sym typeface="Calibri"/>
              </a:rPr>
              <a:t>If there’s a click, Blue Light pays: </a:t>
            </a:r>
          </a:p>
          <a:p>
            <a:pPr marL="0" marR="0" lvl="0" indent="0" algn="l" rtl="0">
              <a:spcBef>
                <a:spcPts val="0"/>
              </a:spcBef>
              <a:buSzPct val="25000"/>
              <a:buNone/>
            </a:pPr>
            <a:r>
              <a:rPr lang="en-US" sz="1800" b="0" i="0" u="none" strike="noStrike" cap="none" baseline="0" dirty="0">
                <a:solidFill>
                  <a:srgbClr val="E69138"/>
                </a:solidFill>
                <a:latin typeface="Calibri"/>
                <a:ea typeface="Calibri"/>
                <a:cs typeface="Calibri"/>
                <a:sym typeface="Calibri"/>
              </a:rPr>
              <a:t>8/0.10 = 80 cents</a:t>
            </a:r>
          </a:p>
        </p:txBody>
      </p:sp>
      <p:graphicFrame>
        <p:nvGraphicFramePr>
          <p:cNvPr id="192" name="Shape 192"/>
          <p:cNvGraphicFramePr/>
          <p:nvPr/>
        </p:nvGraphicFramePr>
        <p:xfrm>
          <a:off x="4805325" y="4745925"/>
          <a:ext cx="4346200" cy="1981230"/>
        </p:xfrm>
        <a:graphic>
          <a:graphicData uri="http://schemas.openxmlformats.org/drawingml/2006/table">
            <a:tbl>
              <a:tblPr>
                <a:noFill/>
                <a:tableStyleId>{C01C4F37-DCA2-4064-8BA8-243492E3C44B}</a:tableStyleId>
              </a:tblPr>
              <a:tblGrid>
                <a:gridCol w="1086550"/>
                <a:gridCol w="1086550"/>
                <a:gridCol w="1086550"/>
                <a:gridCol w="1086550"/>
              </a:tblGrid>
              <a:tr h="968025">
                <a:tc>
                  <a:txBody>
                    <a:bodyPr/>
                    <a:lstStyle/>
                    <a:p>
                      <a:pPr marL="0" marR="0" lvl="0" indent="0" algn="l" rtl="0">
                        <a:spcBef>
                          <a:spcPts val="0"/>
                        </a:spcBef>
                        <a:buSzPct val="25000"/>
                        <a:buNone/>
                      </a:pPr>
                      <a:r>
                        <a:rPr lang="en-US" sz="1600" u="none" strike="noStrike" cap="none" baseline="0" dirty="0">
                          <a:solidFill>
                            <a:schemeClr val="lt1"/>
                          </a:solidFill>
                        </a:rPr>
                        <a:t>Ad</a:t>
                      </a:r>
                    </a:p>
                  </a:txBody>
                  <a:tcPr marL="91450" marR="91450" marT="45725" marB="45725"/>
                </a:tc>
                <a:tc>
                  <a:txBody>
                    <a:bodyPr/>
                    <a:lstStyle/>
                    <a:p>
                      <a:pPr marL="0" marR="0" lvl="0" indent="0" algn="l" rtl="0">
                        <a:spcBef>
                          <a:spcPts val="0"/>
                        </a:spcBef>
                        <a:buSzPct val="25000"/>
                        <a:buNone/>
                      </a:pPr>
                      <a:r>
                        <a:rPr lang="en-US" sz="1600" u="none" strike="noStrike" cap="none" baseline="0">
                          <a:solidFill>
                            <a:schemeClr val="lt1"/>
                          </a:solidFill>
                        </a:rPr>
                        <a:t>Cost-per-Click (cent)</a:t>
                      </a:r>
                    </a:p>
                  </a:txBody>
                  <a:tcPr marL="91450" marR="91450" marT="45725" marB="45725"/>
                </a:tc>
                <a:tc>
                  <a:txBody>
                    <a:bodyPr/>
                    <a:lstStyle/>
                    <a:p>
                      <a:pPr marL="0" marR="0" lvl="0" indent="0" algn="l" rtl="0">
                        <a:spcBef>
                          <a:spcPts val="0"/>
                        </a:spcBef>
                        <a:buSzPct val="25000"/>
                        <a:buNone/>
                      </a:pPr>
                      <a:r>
                        <a:rPr lang="en-US" sz="1600" u="none" strike="noStrike" cap="none" baseline="0" dirty="0">
                          <a:solidFill>
                            <a:schemeClr val="lt1"/>
                          </a:solidFill>
                        </a:rPr>
                        <a:t>Expected CTR: </a:t>
                      </a:r>
                      <a:r>
                        <a:rPr lang="en-US" sz="1600" u="none" strike="noStrike" cap="none" baseline="0" dirty="0" err="1">
                          <a:solidFill>
                            <a:schemeClr val="lt1"/>
                          </a:solidFill>
                        </a:rPr>
                        <a:t>P(click</a:t>
                      </a:r>
                      <a:r>
                        <a:rPr lang="en-US" sz="1600" u="none" strike="noStrike" cap="none" baseline="0" dirty="0">
                          <a:solidFill>
                            <a:schemeClr val="lt1"/>
                          </a:solidFill>
                        </a:rPr>
                        <a:t>)</a:t>
                      </a:r>
                    </a:p>
                  </a:txBody>
                  <a:tcPr marL="91450" marR="91450" marT="45725" marB="45725"/>
                </a:tc>
                <a:tc>
                  <a:txBody>
                    <a:bodyPr/>
                    <a:lstStyle/>
                    <a:p>
                      <a:pPr marL="0" marR="0" lvl="0" indent="0" algn="l" rtl="0">
                        <a:spcBef>
                          <a:spcPts val="0"/>
                        </a:spcBef>
                        <a:buSzPct val="25000"/>
                        <a:buNone/>
                      </a:pPr>
                      <a:r>
                        <a:rPr lang="en-US" sz="1600" u="none" strike="noStrike" cap="none" baseline="0" dirty="0">
                          <a:solidFill>
                            <a:schemeClr val="lt1"/>
                          </a:solidFill>
                        </a:rPr>
                        <a:t>Expected Revenue = CPC * CTR</a:t>
                      </a:r>
                    </a:p>
                  </a:txBody>
                  <a:tcPr marL="91450" marR="91450" marT="45725" marB="45725"/>
                </a:tc>
              </a:tr>
              <a:tr h="272675">
                <a:tc>
                  <a:txBody>
                    <a:bodyPr/>
                    <a:lstStyle/>
                    <a:p>
                      <a:pPr marL="0" marR="0" lvl="0" indent="0" algn="l" rtl="0">
                        <a:spcBef>
                          <a:spcPts val="0"/>
                        </a:spcBef>
                        <a:buSzPct val="25000"/>
                        <a:buNone/>
                      </a:pPr>
                      <a:r>
                        <a:rPr lang="en-US" sz="1600" u="none" strike="noStrike" cap="none" baseline="0">
                          <a:solidFill>
                            <a:schemeClr val="lt1"/>
                          </a:solidFill>
                        </a:rPr>
                        <a:t>Blue Light</a:t>
                      </a:r>
                    </a:p>
                  </a:txBody>
                  <a:tcPr marL="91450" marR="91450" marT="45725" marB="45725"/>
                </a:tc>
                <a:tc>
                  <a:txBody>
                    <a:bodyPr/>
                    <a:lstStyle/>
                    <a:p>
                      <a:pPr marL="0" marR="0" lvl="0" indent="0" algn="l" rtl="0">
                        <a:spcBef>
                          <a:spcPts val="0"/>
                        </a:spcBef>
                        <a:buSzPct val="25000"/>
                        <a:buNone/>
                      </a:pPr>
                      <a:r>
                        <a:rPr lang="en-US" sz="1600" u="none" strike="noStrike" cap="none" baseline="0">
                          <a:solidFill>
                            <a:schemeClr val="lt1"/>
                          </a:solidFill>
                        </a:rPr>
                        <a:t>100 cents</a:t>
                      </a:r>
                    </a:p>
                  </a:txBody>
                  <a:tcPr marL="91450" marR="91450" marT="45725" marB="45725"/>
                </a:tc>
                <a:tc>
                  <a:txBody>
                    <a:bodyPr/>
                    <a:lstStyle/>
                    <a:p>
                      <a:pPr marL="0" marR="0" lvl="0" indent="0" algn="l" rtl="0">
                        <a:spcBef>
                          <a:spcPts val="0"/>
                        </a:spcBef>
                        <a:buSzPct val="25000"/>
                        <a:buNone/>
                      </a:pPr>
                      <a:r>
                        <a:rPr lang="en-US" sz="1600" u="none" strike="noStrike" cap="none" baseline="0">
                          <a:solidFill>
                            <a:srgbClr val="E69138"/>
                          </a:solidFill>
                        </a:rPr>
                        <a:t>0.10</a:t>
                      </a:r>
                    </a:p>
                  </a:txBody>
                  <a:tcPr marL="91450" marR="91450" marT="45725" marB="45725"/>
                </a:tc>
                <a:tc>
                  <a:txBody>
                    <a:bodyPr/>
                    <a:lstStyle/>
                    <a:p>
                      <a:pPr marL="0" marR="0" lvl="0" indent="0" algn="l" rtl="0">
                        <a:spcBef>
                          <a:spcPts val="0"/>
                        </a:spcBef>
                        <a:buSzPct val="25000"/>
                        <a:buNone/>
                      </a:pPr>
                      <a:r>
                        <a:rPr lang="en-US" sz="1600" u="none" strike="noStrike" cap="none" baseline="0">
                          <a:solidFill>
                            <a:schemeClr val="lt1"/>
                          </a:solidFill>
                        </a:rPr>
                        <a:t>10 cents</a:t>
                      </a:r>
                    </a:p>
                  </a:txBody>
                  <a:tcPr marL="91450" marR="91450" marT="45725" marB="45725"/>
                </a:tc>
              </a:tr>
              <a:tr h="272675">
                <a:tc>
                  <a:txBody>
                    <a:bodyPr/>
                    <a:lstStyle/>
                    <a:p>
                      <a:pPr marL="0" marR="0" lvl="0" indent="0" algn="l" rtl="0">
                        <a:spcBef>
                          <a:spcPts val="0"/>
                        </a:spcBef>
                        <a:buSzPct val="25000"/>
                        <a:buNone/>
                      </a:pPr>
                      <a:r>
                        <a:rPr lang="en-US" sz="1600" u="none" strike="noStrike" cap="none" baseline="0">
                          <a:solidFill>
                            <a:schemeClr val="lt1"/>
                          </a:solidFill>
                        </a:rPr>
                        <a:t>City Brewery</a:t>
                      </a:r>
                    </a:p>
                  </a:txBody>
                  <a:tcPr marL="91450" marR="91450" marT="45725" marB="45725"/>
                </a:tc>
                <a:tc>
                  <a:txBody>
                    <a:bodyPr/>
                    <a:lstStyle/>
                    <a:p>
                      <a:pPr marL="0" marR="0" lvl="0" indent="0" algn="l" rtl="0">
                        <a:spcBef>
                          <a:spcPts val="0"/>
                        </a:spcBef>
                        <a:buSzPct val="25000"/>
                        <a:buNone/>
                      </a:pPr>
                      <a:r>
                        <a:rPr lang="en-US" sz="1600" u="none" strike="noStrike" cap="none" baseline="0">
                          <a:solidFill>
                            <a:schemeClr val="lt1"/>
                          </a:solidFill>
                        </a:rPr>
                        <a:t>200 cents</a:t>
                      </a:r>
                    </a:p>
                  </a:txBody>
                  <a:tcPr marL="91450" marR="91450" marT="45725" marB="45725"/>
                </a:tc>
                <a:tc>
                  <a:txBody>
                    <a:bodyPr/>
                    <a:lstStyle/>
                    <a:p>
                      <a:pPr marL="0" marR="0" lvl="0" indent="0" algn="l" rtl="0">
                        <a:spcBef>
                          <a:spcPts val="0"/>
                        </a:spcBef>
                        <a:buSzPct val="25000"/>
                        <a:buNone/>
                      </a:pPr>
                      <a:r>
                        <a:rPr lang="en-US" sz="1600" u="none" strike="noStrike" cap="none" baseline="0">
                          <a:solidFill>
                            <a:schemeClr val="lt1"/>
                          </a:solidFill>
                        </a:rPr>
                        <a:t>0.04</a:t>
                      </a:r>
                    </a:p>
                  </a:txBody>
                  <a:tcPr marL="91450" marR="91450" marT="45725" marB="45725"/>
                </a:tc>
                <a:tc>
                  <a:txBody>
                    <a:bodyPr/>
                    <a:lstStyle/>
                    <a:p>
                      <a:pPr marL="0" marR="0" lvl="0" indent="0" algn="l" rtl="0">
                        <a:spcBef>
                          <a:spcPts val="0"/>
                        </a:spcBef>
                        <a:buSzPct val="25000"/>
                        <a:buNone/>
                      </a:pPr>
                      <a:r>
                        <a:rPr lang="en-US" sz="1600" u="none" strike="noStrike" cap="none" baseline="0" dirty="0">
                          <a:solidFill>
                            <a:srgbClr val="E69138"/>
                          </a:solidFill>
                        </a:rPr>
                        <a:t>8 cents</a:t>
                      </a:r>
                    </a:p>
                  </a:txBody>
                  <a:tcPr marL="91450" marR="91450" marT="45725" marB="45725"/>
                </a:tc>
              </a:tr>
            </a:tbl>
          </a:graphicData>
        </a:graphic>
      </p:graphicFrame>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1"/>
                                        <p:tgtEl>
                                          <p:spTgt spid="1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gtEl>
                                        <p:attrNameLst>
                                          <p:attrName>style.visibility</p:attrName>
                                        </p:attrNameLst>
                                      </p:cBhvr>
                                      <p:to>
                                        <p:strVal val="visible"/>
                                      </p:to>
                                    </p:set>
                                    <p:animEffect transition="in" filter="fade">
                                      <p:cBhvr>
                                        <p:cTn id="17" dur="1"/>
                                        <p:tgtEl>
                                          <p:spTgt spid="178"/>
                                        </p:tgtEl>
                                      </p:cBhvr>
                                    </p:animEffect>
                                  </p:childTnLst>
                                </p:cTn>
                              </p:par>
                              <p:par>
                                <p:cTn id="18" presetID="1" presetClass="entr" presetSubtype="0" fill="hold" nodeType="withEffect">
                                  <p:stCondLst>
                                    <p:cond delay="0"/>
                                  </p:stCondLst>
                                  <p:childTnLst>
                                    <p:set>
                                      <p:cBhvr>
                                        <p:cTn id="19" dur="1" fill="hold">
                                          <p:stCondLst>
                                            <p:cond delay="0"/>
                                          </p:stCondLst>
                                        </p:cTn>
                                        <p:tgtEl>
                                          <p:spTgt spid="19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41"/>
        <p:cNvGrpSpPr/>
        <p:nvPr/>
      </p:nvGrpSpPr>
      <p:grpSpPr>
        <a:xfrm>
          <a:off x="0" y="0"/>
          <a:ext cx="0" cy="0"/>
          <a:chOff x="0" y="0"/>
          <a:chExt cx="0" cy="0"/>
        </a:xfrm>
      </p:grpSpPr>
      <p:sp>
        <p:nvSpPr>
          <p:cNvPr id="242" name="Shape 242"/>
          <p:cNvSpPr txBox="1"/>
          <p:nvPr/>
        </p:nvSpPr>
        <p:spPr>
          <a:xfrm>
            <a:off x="546100" y="1320800"/>
            <a:ext cx="8051700" cy="4622698"/>
          </a:xfrm>
          <a:prstGeom prst="rect">
            <a:avLst/>
          </a:prstGeom>
          <a:noFill/>
          <a:ln>
            <a:noFill/>
          </a:ln>
        </p:spPr>
        <p:txBody>
          <a:bodyPr lIns="82250" tIns="41125" rIns="82250" bIns="41125" anchor="t" anchorCtr="0">
            <a:noAutofit/>
          </a:bodyPr>
          <a:lstStyle/>
          <a:p>
            <a:pPr marL="307975" marR="0" lvl="0" indent="-168275" algn="l" rtl="0">
              <a:lnSpc>
                <a:spcPct val="150000"/>
              </a:lnSpc>
              <a:spcBef>
                <a:spcPts val="0"/>
              </a:spcBef>
              <a:buClr>
                <a:srgbClr val="D9D9D9"/>
              </a:buClr>
              <a:buFont typeface="Arial"/>
              <a:buNone/>
            </a:pPr>
            <a:endParaRPr sz="2200" b="0" i="0" u="none" strike="noStrike" cap="none" baseline="0">
              <a:solidFill>
                <a:srgbClr val="D9D9D9"/>
              </a:solidFill>
              <a:latin typeface="Calibri"/>
              <a:ea typeface="Calibri"/>
              <a:cs typeface="Calibri"/>
              <a:sym typeface="Calibri"/>
            </a:endParaRPr>
          </a:p>
        </p:txBody>
      </p:sp>
      <p:sp>
        <p:nvSpPr>
          <p:cNvPr id="243" name="Shape 243"/>
          <p:cNvSpPr txBox="1"/>
          <p:nvPr/>
        </p:nvSpPr>
        <p:spPr>
          <a:xfrm>
            <a:off x="546100" y="292101"/>
            <a:ext cx="6711899" cy="514499"/>
          </a:xfrm>
          <a:prstGeom prst="rect">
            <a:avLst/>
          </a:prstGeom>
          <a:noFill/>
          <a:ln>
            <a:noFill/>
          </a:ln>
        </p:spPr>
        <p:txBody>
          <a:bodyPr lIns="82250" tIns="41125" rIns="82250" bIns="41125" anchor="t" anchorCtr="0">
            <a:noAutofit/>
          </a:bodyPr>
          <a:lstStyle/>
          <a:p>
            <a:pPr marL="0" marR="0" lvl="0" indent="0" algn="ctr" rtl="0">
              <a:spcBef>
                <a:spcPts val="0"/>
              </a:spcBef>
              <a:buSzPct val="25000"/>
              <a:buNone/>
            </a:pPr>
            <a:r>
              <a:rPr lang="en-US" sz="2800" b="1" i="0" u="none" strike="noStrike" cap="none" baseline="0">
                <a:solidFill>
                  <a:srgbClr val="FFFFFF"/>
                </a:solidFill>
                <a:latin typeface="Calibri"/>
                <a:ea typeface="Calibri"/>
                <a:cs typeface="Calibri"/>
                <a:sym typeface="Calibri"/>
              </a:rPr>
              <a:t>2</a:t>
            </a:r>
            <a:r>
              <a:rPr lang="en-US" sz="2800" b="1" i="0" u="none" strike="noStrike" cap="none" baseline="30000">
                <a:solidFill>
                  <a:srgbClr val="FFFFFF"/>
                </a:solidFill>
                <a:latin typeface="Calibri"/>
                <a:ea typeface="Calibri"/>
                <a:cs typeface="Calibri"/>
                <a:sym typeface="Calibri"/>
              </a:rPr>
              <a:t>nd</a:t>
            </a:r>
            <a:r>
              <a:rPr lang="en-US" sz="2800" b="1" i="0" u="none" strike="noStrike" cap="none" baseline="0">
                <a:solidFill>
                  <a:srgbClr val="FFFFFF"/>
                </a:solidFill>
                <a:latin typeface="Calibri"/>
                <a:ea typeface="Calibri"/>
                <a:cs typeface="Calibri"/>
                <a:sym typeface="Calibri"/>
              </a:rPr>
              <a:t> Price Auction	</a:t>
            </a:r>
          </a:p>
        </p:txBody>
      </p:sp>
      <p:sp>
        <p:nvSpPr>
          <p:cNvPr id="244" name="Shape 244"/>
          <p:cNvSpPr txBox="1"/>
          <p:nvPr/>
        </p:nvSpPr>
        <p:spPr>
          <a:xfrm>
            <a:off x="698500" y="1473200"/>
            <a:ext cx="8051700" cy="4622698"/>
          </a:xfrm>
          <a:prstGeom prst="rect">
            <a:avLst/>
          </a:prstGeom>
          <a:noFill/>
          <a:ln>
            <a:noFill/>
          </a:ln>
        </p:spPr>
        <p:txBody>
          <a:bodyPr lIns="82250" tIns="41125" rIns="82250" bIns="41125" anchor="t" anchorCtr="0">
            <a:noAutofit/>
          </a:bodyPr>
          <a:lstStyle/>
          <a:p>
            <a:pPr marL="307975" marR="0" lvl="0" indent="-168275" algn="l" rtl="0">
              <a:lnSpc>
                <a:spcPct val="150000"/>
              </a:lnSpc>
              <a:spcBef>
                <a:spcPts val="0"/>
              </a:spcBef>
              <a:buClr>
                <a:srgbClr val="D9D9D9"/>
              </a:buClr>
              <a:buFont typeface="Arial"/>
              <a:buNone/>
            </a:pPr>
            <a:endParaRPr sz="2200" b="0" i="0" u="none" strike="noStrike" cap="none" baseline="0">
              <a:solidFill>
                <a:srgbClr val="D9D9D9"/>
              </a:solidFill>
              <a:latin typeface="Calibri"/>
              <a:ea typeface="Calibri"/>
              <a:cs typeface="Calibri"/>
              <a:sym typeface="Calibri"/>
            </a:endParaRPr>
          </a:p>
        </p:txBody>
      </p:sp>
      <p:sp>
        <p:nvSpPr>
          <p:cNvPr id="245" name="Shape 245"/>
          <p:cNvSpPr txBox="1"/>
          <p:nvPr/>
        </p:nvSpPr>
        <p:spPr>
          <a:xfrm>
            <a:off x="546100" y="1320803"/>
            <a:ext cx="8051700" cy="5045700"/>
          </a:xfrm>
          <a:prstGeom prst="rect">
            <a:avLst/>
          </a:prstGeom>
          <a:noFill/>
          <a:ln>
            <a:noFill/>
          </a:ln>
        </p:spPr>
        <p:txBody>
          <a:bodyPr lIns="82250" tIns="41125" rIns="82250" bIns="41125" anchor="t" anchorCtr="0">
            <a:noAutofit/>
          </a:bodyPr>
          <a:lstStyle/>
          <a:p>
            <a:pPr marL="307975" marR="0" lvl="0" indent="-1682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307975" algn="l" rtl="0">
              <a:spcBef>
                <a:spcPts val="0"/>
              </a:spcBef>
              <a:buClr>
                <a:schemeClr val="bg1"/>
              </a:buClr>
              <a:buSzPct val="100000"/>
              <a:buFont typeface="Arial"/>
              <a:buChar char="•"/>
            </a:pPr>
            <a:r>
              <a:rPr lang="en-US" sz="2200" b="0" i="0" u="none" strike="noStrike" cap="none" baseline="0" dirty="0">
                <a:solidFill>
                  <a:schemeClr val="bg1"/>
                </a:solidFill>
                <a:latin typeface="Calibri"/>
                <a:ea typeface="Calibri"/>
                <a:cs typeface="Calibri"/>
                <a:sym typeface="Calibri"/>
              </a:rPr>
              <a:t>Winner pays the runner-up’s price.</a:t>
            </a:r>
          </a:p>
          <a:p>
            <a:pPr marL="307975" marR="0" lvl="0" indent="-307975" algn="l" rtl="0">
              <a:spcBef>
                <a:spcPts val="0"/>
              </a:spcBef>
              <a:buClr>
                <a:schemeClr val="bg1"/>
              </a:buClr>
              <a:buSzPct val="100000"/>
              <a:buFont typeface="Arial"/>
              <a:buChar char="•"/>
            </a:pPr>
            <a:r>
              <a:rPr lang="en-US" sz="2200" b="0" i="0" u="none" strike="noStrike" cap="none" baseline="0" dirty="0">
                <a:solidFill>
                  <a:schemeClr val="bg1"/>
                </a:solidFill>
                <a:latin typeface="Calibri"/>
                <a:ea typeface="Calibri"/>
                <a:cs typeface="Calibri"/>
                <a:sym typeface="Calibri"/>
              </a:rPr>
              <a:t>Dominant Strategy: bid your true value</a:t>
            </a:r>
          </a:p>
          <a:p>
            <a:pPr marL="914400" marR="0" lvl="1" indent="-228600" algn="l" rtl="0">
              <a:spcBef>
                <a:spcPts val="0"/>
              </a:spcBef>
              <a:buClr>
                <a:srgbClr val="D9D9D9"/>
              </a:buClr>
              <a:buFont typeface="Courier New"/>
              <a:buNone/>
            </a:pPr>
            <a:endParaRPr sz="2200" b="0" i="0" u="none" strike="noStrike" cap="none" baseline="0" dirty="0">
              <a:solidFill>
                <a:schemeClr val="bg1"/>
              </a:solidFill>
              <a:latin typeface="Calibri"/>
              <a:ea typeface="Calibri"/>
              <a:cs typeface="Calibri"/>
              <a:sym typeface="Calibri"/>
            </a:endParaRPr>
          </a:p>
          <a:p>
            <a:pPr marL="914400" marR="0" lvl="1" indent="-228600" algn="l" rtl="0">
              <a:spcBef>
                <a:spcPts val="0"/>
              </a:spcBef>
              <a:buClr>
                <a:srgbClr val="D9D9D9"/>
              </a:buClr>
              <a:buFont typeface="Courier New"/>
              <a:buNone/>
            </a:pPr>
            <a:endParaRPr sz="2200" b="0" i="0" u="none" strike="noStrike" cap="none" baseline="0" dirty="0">
              <a:solidFill>
                <a:srgbClr val="D9D9D9"/>
              </a:solidFill>
              <a:latin typeface="Calibri"/>
              <a:ea typeface="Calibri"/>
              <a:cs typeface="Calibri"/>
              <a:sym typeface="Calibri"/>
            </a:endParaRPr>
          </a:p>
          <a:p>
            <a:pPr marL="307975" marR="0" lvl="0" indent="-1682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1682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1" indent="-1682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1682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1682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1682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1682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1682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1682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1682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307975" algn="l" rtl="0">
              <a:spcBef>
                <a:spcPts val="0"/>
              </a:spcBef>
              <a:buNone/>
            </a:pPr>
            <a:endParaRPr sz="2200" b="0" i="0" u="none" strike="noStrike" cap="none" baseline="0" dirty="0">
              <a:solidFill>
                <a:srgbClr val="D9D9D9"/>
              </a:solidFill>
              <a:latin typeface="Calibri"/>
              <a:ea typeface="Calibri"/>
              <a:cs typeface="Calibri"/>
              <a:sym typeface="Calibri"/>
            </a:endParaRPr>
          </a:p>
        </p:txBody>
      </p:sp>
      <p:pic>
        <p:nvPicPr>
          <p:cNvPr id="246" name="Shape 246"/>
          <p:cNvPicPr preferRelativeResize="0"/>
          <p:nvPr/>
        </p:nvPicPr>
        <p:blipFill rotWithShape="1">
          <a:blip r:embed="rId3">
            <a:alphaModFix/>
          </a:blip>
          <a:srcRect/>
          <a:stretch/>
        </p:blipFill>
        <p:spPr>
          <a:xfrm>
            <a:off x="7118845" y="-115223"/>
            <a:ext cx="2006573" cy="1843646"/>
          </a:xfrm>
          <a:prstGeom prst="rect">
            <a:avLst/>
          </a:prstGeom>
          <a:noFill/>
          <a:ln>
            <a:noFill/>
          </a:ln>
        </p:spPr>
      </p:pic>
      <p:graphicFrame>
        <p:nvGraphicFramePr>
          <p:cNvPr id="247" name="Shape 247"/>
          <p:cNvGraphicFramePr/>
          <p:nvPr/>
        </p:nvGraphicFramePr>
        <p:xfrm>
          <a:off x="546102" y="3123568"/>
          <a:ext cx="7422300" cy="2819925"/>
        </p:xfrm>
        <a:graphic>
          <a:graphicData uri="http://schemas.openxmlformats.org/drawingml/2006/table">
            <a:tbl>
              <a:tblPr firstRow="1" bandRow="1">
                <a:noFill/>
                <a:tableStyleId>{89785F5B-5E12-42B1-AE55-86815FA3D4F5}</a:tableStyleId>
              </a:tblPr>
              <a:tblGrid>
                <a:gridCol w="1537325"/>
                <a:gridCol w="1248000"/>
                <a:gridCol w="1712750"/>
                <a:gridCol w="2924225"/>
              </a:tblGrid>
              <a:tr h="1145525">
                <a:tc>
                  <a:txBody>
                    <a:bodyPr/>
                    <a:lstStyle/>
                    <a:p>
                      <a:pPr marL="0" marR="0" lvl="0" indent="0" algn="l" rtl="0">
                        <a:spcBef>
                          <a:spcPts val="0"/>
                        </a:spcBef>
                        <a:buSzPct val="25000"/>
                        <a:buNone/>
                      </a:pPr>
                      <a:r>
                        <a:rPr lang="en-US" sz="2000" u="none" strike="noStrike" cap="none" baseline="0"/>
                        <a:t>Ad</a:t>
                      </a:r>
                    </a:p>
                  </a:txBody>
                  <a:tcPr marL="91450" marR="91450" marT="45725" marB="45725">
                    <a:solidFill>
                      <a:srgbClr val="C4BD97"/>
                    </a:solidFill>
                  </a:tcPr>
                </a:tc>
                <a:tc>
                  <a:txBody>
                    <a:bodyPr/>
                    <a:lstStyle/>
                    <a:p>
                      <a:pPr marL="0" marR="0" lvl="0" indent="0" algn="l" rtl="0">
                        <a:spcBef>
                          <a:spcPts val="0"/>
                        </a:spcBef>
                        <a:buSzPct val="25000"/>
                        <a:buNone/>
                      </a:pPr>
                      <a:r>
                        <a:rPr lang="en-US" sz="2000" u="none" strike="noStrike" cap="none" baseline="0"/>
                        <a:t>Cost-per-Click (cents)</a:t>
                      </a:r>
                    </a:p>
                  </a:txBody>
                  <a:tcPr marL="91450" marR="91450" marT="45725" marB="45725">
                    <a:solidFill>
                      <a:srgbClr val="C4BD97"/>
                    </a:solidFill>
                  </a:tcPr>
                </a:tc>
                <a:tc>
                  <a:txBody>
                    <a:bodyPr/>
                    <a:lstStyle/>
                    <a:p>
                      <a:pPr marL="0" marR="0" lvl="0" indent="0" algn="l" rtl="0">
                        <a:spcBef>
                          <a:spcPts val="0"/>
                        </a:spcBef>
                        <a:buSzPct val="25000"/>
                        <a:buNone/>
                      </a:pPr>
                      <a:r>
                        <a:rPr lang="en-US" sz="2000" u="none" strike="noStrike" cap="none" baseline="0"/>
                        <a:t>Expected CTR: P(click)</a:t>
                      </a:r>
                    </a:p>
                  </a:txBody>
                  <a:tcPr marL="91450" marR="91450" marT="45725" marB="45725">
                    <a:solidFill>
                      <a:srgbClr val="C4BD97"/>
                    </a:solidFill>
                  </a:tcPr>
                </a:tc>
                <a:tc>
                  <a:txBody>
                    <a:bodyPr/>
                    <a:lstStyle/>
                    <a:p>
                      <a:pPr marL="0" marR="0" lvl="0" indent="0" algn="l" rtl="0">
                        <a:spcBef>
                          <a:spcPts val="0"/>
                        </a:spcBef>
                        <a:buSzPct val="25000"/>
                        <a:buNone/>
                      </a:pPr>
                      <a:r>
                        <a:rPr lang="en-US" sz="2000" u="none" strike="noStrike" cap="none" baseline="0"/>
                        <a:t>Expected Revenue for Impression = CPC * CTR</a:t>
                      </a:r>
                    </a:p>
                  </a:txBody>
                  <a:tcPr marL="91450" marR="91450" marT="45725" marB="45725">
                    <a:solidFill>
                      <a:srgbClr val="C4BD97"/>
                    </a:solidFill>
                  </a:tcPr>
                </a:tc>
              </a:tr>
              <a:tr h="814350">
                <a:tc>
                  <a:txBody>
                    <a:bodyPr/>
                    <a:lstStyle/>
                    <a:p>
                      <a:pPr marL="0" marR="0" lvl="0" indent="0" algn="l" rtl="0">
                        <a:spcBef>
                          <a:spcPts val="0"/>
                        </a:spcBef>
                        <a:buSzPct val="25000"/>
                        <a:buNone/>
                      </a:pPr>
                      <a:r>
                        <a:rPr lang="en-US" sz="1900" u="none" strike="noStrike" cap="none" baseline="0">
                          <a:solidFill>
                            <a:srgbClr val="FF0000"/>
                          </a:solidFill>
                        </a:rPr>
                        <a:t>Blue Light</a:t>
                      </a:r>
                    </a:p>
                  </a:txBody>
                  <a:tcPr marL="91450" marR="91450" marT="45725" marB="45725">
                    <a:solidFill>
                      <a:srgbClr val="F9CB9C"/>
                    </a:solidFill>
                  </a:tcPr>
                </a:tc>
                <a:tc>
                  <a:txBody>
                    <a:bodyPr/>
                    <a:lstStyle/>
                    <a:p>
                      <a:pPr marL="0" marR="0" lvl="0" indent="0" algn="l" rtl="0">
                        <a:spcBef>
                          <a:spcPts val="0"/>
                        </a:spcBef>
                        <a:buSzPct val="25000"/>
                        <a:buNone/>
                      </a:pPr>
                      <a:r>
                        <a:rPr lang="en-US" sz="1900" u="none" strike="noStrike" cap="none" baseline="0"/>
                        <a:t>100 cents</a:t>
                      </a:r>
                    </a:p>
                  </a:txBody>
                  <a:tcPr marL="91450" marR="91450" marT="45725" marB="45725">
                    <a:solidFill>
                      <a:srgbClr val="F9CB9C"/>
                    </a:solidFill>
                  </a:tcPr>
                </a:tc>
                <a:tc>
                  <a:txBody>
                    <a:bodyPr/>
                    <a:lstStyle/>
                    <a:p>
                      <a:pPr marL="0" marR="0" lvl="0" indent="0" algn="l" rtl="0">
                        <a:spcBef>
                          <a:spcPts val="0"/>
                        </a:spcBef>
                        <a:buSzPct val="25000"/>
                        <a:buNone/>
                      </a:pPr>
                      <a:r>
                        <a:rPr lang="en-US" sz="1900" u="none" strike="noStrike" cap="none" baseline="0"/>
                        <a:t>0.10</a:t>
                      </a:r>
                    </a:p>
                  </a:txBody>
                  <a:tcPr marL="91450" marR="91450" marT="45725" marB="45725">
                    <a:solidFill>
                      <a:srgbClr val="F9CB9C"/>
                    </a:solidFill>
                  </a:tcPr>
                </a:tc>
                <a:tc>
                  <a:txBody>
                    <a:bodyPr/>
                    <a:lstStyle/>
                    <a:p>
                      <a:pPr marL="0" marR="0" lvl="0" indent="0" algn="l" rtl="0">
                        <a:spcBef>
                          <a:spcPts val="0"/>
                        </a:spcBef>
                        <a:buSzPct val="25000"/>
                        <a:buNone/>
                      </a:pPr>
                      <a:r>
                        <a:rPr lang="en-US" sz="1900" u="none" strike="noStrike" cap="none" baseline="0"/>
                        <a:t>10 cents</a:t>
                      </a:r>
                    </a:p>
                  </a:txBody>
                  <a:tcPr marL="91450" marR="91450" marT="45725" marB="45725">
                    <a:solidFill>
                      <a:srgbClr val="F9CB9C"/>
                    </a:solidFill>
                  </a:tcPr>
                </a:tc>
              </a:tr>
              <a:tr h="860050">
                <a:tc>
                  <a:txBody>
                    <a:bodyPr/>
                    <a:lstStyle/>
                    <a:p>
                      <a:pPr marL="0" marR="0" lvl="0" indent="0" algn="l" rtl="0">
                        <a:spcBef>
                          <a:spcPts val="0"/>
                        </a:spcBef>
                        <a:buSzPct val="25000"/>
                        <a:buNone/>
                      </a:pPr>
                      <a:r>
                        <a:rPr lang="en-US" sz="1900" u="none" strike="noStrike" cap="none" baseline="0"/>
                        <a:t>City Brewery</a:t>
                      </a:r>
                    </a:p>
                  </a:txBody>
                  <a:tcPr marL="91450" marR="91450" marT="45725" marB="45725">
                    <a:solidFill>
                      <a:srgbClr val="F1C232"/>
                    </a:solidFill>
                  </a:tcPr>
                </a:tc>
                <a:tc>
                  <a:txBody>
                    <a:bodyPr/>
                    <a:lstStyle/>
                    <a:p>
                      <a:pPr marL="0" marR="0" lvl="0" indent="0" algn="l" rtl="0">
                        <a:spcBef>
                          <a:spcPts val="0"/>
                        </a:spcBef>
                        <a:buSzPct val="25000"/>
                        <a:buNone/>
                      </a:pPr>
                      <a:r>
                        <a:rPr lang="en-US" sz="1900" u="none" strike="noStrike" cap="none" baseline="0"/>
                        <a:t>200 cents</a:t>
                      </a:r>
                    </a:p>
                  </a:txBody>
                  <a:tcPr marL="91450" marR="91450" marT="45725" marB="45725">
                    <a:solidFill>
                      <a:srgbClr val="F1C232"/>
                    </a:solidFill>
                  </a:tcPr>
                </a:tc>
                <a:tc>
                  <a:txBody>
                    <a:bodyPr/>
                    <a:lstStyle/>
                    <a:p>
                      <a:pPr marL="0" marR="0" lvl="0" indent="0" algn="l" rtl="0">
                        <a:spcBef>
                          <a:spcPts val="0"/>
                        </a:spcBef>
                        <a:buSzPct val="25000"/>
                        <a:buNone/>
                      </a:pPr>
                      <a:r>
                        <a:rPr lang="en-US" sz="1900" u="none" strike="noStrike" cap="none" baseline="0"/>
                        <a:t>0.04</a:t>
                      </a:r>
                    </a:p>
                  </a:txBody>
                  <a:tcPr marL="91450" marR="91450" marT="45725" marB="45725">
                    <a:solidFill>
                      <a:srgbClr val="F1C232"/>
                    </a:solidFill>
                  </a:tcPr>
                </a:tc>
                <a:tc>
                  <a:txBody>
                    <a:bodyPr/>
                    <a:lstStyle/>
                    <a:p>
                      <a:pPr marL="0" marR="0" lvl="0" indent="0" algn="l" rtl="0">
                        <a:spcBef>
                          <a:spcPts val="0"/>
                        </a:spcBef>
                        <a:buSzPct val="25000"/>
                        <a:buNone/>
                      </a:pPr>
                      <a:r>
                        <a:rPr lang="en-US" sz="1900" u="none" strike="noStrike" cap="none" baseline="0"/>
                        <a:t>8 cents</a:t>
                      </a:r>
                    </a:p>
                  </a:txBody>
                  <a:tcPr marL="91450" marR="91450" marT="45725" marB="45725">
                    <a:solidFill>
                      <a:srgbClr val="F1C232"/>
                    </a:solidFill>
                  </a:tcPr>
                </a:tc>
              </a:tr>
            </a:tbl>
          </a:graphicData>
        </a:graphic>
      </p:graphicFrame>
      <p:sp>
        <p:nvSpPr>
          <p:cNvPr id="248" name="Shape 248"/>
          <p:cNvSpPr txBox="1"/>
          <p:nvPr/>
        </p:nvSpPr>
        <p:spPr>
          <a:xfrm>
            <a:off x="546150" y="2489150"/>
            <a:ext cx="7422300" cy="634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If there’s a click, Blue Light pays: cents 8/0.10 = 80 cents</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3"/>
        <p:cNvGrpSpPr/>
        <p:nvPr/>
      </p:nvGrpSpPr>
      <p:grpSpPr>
        <a:xfrm>
          <a:off x="0" y="0"/>
          <a:ext cx="0" cy="0"/>
          <a:chOff x="0" y="0"/>
          <a:chExt cx="0" cy="0"/>
        </a:xfrm>
      </p:grpSpPr>
      <p:sp>
        <p:nvSpPr>
          <p:cNvPr id="170" name="Shape 170"/>
          <p:cNvSpPr txBox="1"/>
          <p:nvPr/>
        </p:nvSpPr>
        <p:spPr>
          <a:xfrm>
            <a:off x="2652390" y="4992639"/>
            <a:ext cx="3291900" cy="411599"/>
          </a:xfrm>
          <a:prstGeom prst="rect">
            <a:avLst/>
          </a:prstGeom>
          <a:noFill/>
          <a:ln>
            <a:noFill/>
          </a:ln>
        </p:spPr>
        <p:txBody>
          <a:bodyPr lIns="82275" tIns="82275" rIns="82275" bIns="82275"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grpSp>
        <p:nvGrpSpPr>
          <p:cNvPr id="41" name="Group 40"/>
          <p:cNvGrpSpPr/>
          <p:nvPr/>
        </p:nvGrpSpPr>
        <p:grpSpPr>
          <a:xfrm>
            <a:off x="3621015" y="951750"/>
            <a:ext cx="1573502" cy="4936474"/>
            <a:chOff x="4392012" y="951750"/>
            <a:chExt cx="1573502" cy="4936474"/>
          </a:xfrm>
        </p:grpSpPr>
        <p:sp>
          <p:nvSpPr>
            <p:cNvPr id="165" name="Shape 165"/>
            <p:cNvSpPr/>
            <p:nvPr/>
          </p:nvSpPr>
          <p:spPr>
            <a:xfrm>
              <a:off x="4392014" y="951750"/>
              <a:ext cx="1541999" cy="822900"/>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1) Candidate Ad Selection</a:t>
              </a:r>
            </a:p>
          </p:txBody>
        </p:sp>
        <p:sp>
          <p:nvSpPr>
            <p:cNvPr id="174" name="Shape 174"/>
            <p:cNvSpPr/>
            <p:nvPr/>
          </p:nvSpPr>
          <p:spPr>
            <a:xfrm>
              <a:off x="4392014" y="3623432"/>
              <a:ext cx="1573500" cy="822900"/>
            </a:xfrm>
            <a:prstGeom prst="rect">
              <a:avLst/>
            </a:prstGeom>
            <a:gradFill>
              <a:gsLst>
                <a:gs pos="0">
                  <a:srgbClr val="3E7FCE"/>
                </a:gs>
                <a:gs pos="100000">
                  <a:srgbClr val="BFDCFF"/>
                </a:gs>
              </a:gsLst>
              <a:lin ang="16200037"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3) CTR Prediction</a:t>
              </a:r>
            </a:p>
          </p:txBody>
        </p:sp>
        <p:sp>
          <p:nvSpPr>
            <p:cNvPr id="179" name="Shape 179"/>
            <p:cNvSpPr/>
            <p:nvPr/>
          </p:nvSpPr>
          <p:spPr>
            <a:xfrm>
              <a:off x="4423515" y="5065324"/>
              <a:ext cx="1541999" cy="822900"/>
            </a:xfrm>
            <a:prstGeom prst="rect">
              <a:avLst/>
            </a:prstGeom>
            <a:gradFill>
              <a:gsLst>
                <a:gs pos="0">
                  <a:srgbClr val="3E7FCE"/>
                </a:gs>
                <a:gs pos="100000">
                  <a:srgbClr val="BFDCFF"/>
                </a:gs>
              </a:gsLst>
              <a:lin ang="16200037"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4) 2</a:t>
              </a:r>
              <a:r>
                <a:rPr lang="en-US" sz="1800" b="0" i="0" u="none" strike="noStrike" cap="none" baseline="30000" dirty="0">
                  <a:solidFill>
                    <a:schemeClr val="lt1"/>
                  </a:solidFill>
                  <a:latin typeface="Calibri"/>
                  <a:ea typeface="Calibri"/>
                  <a:cs typeface="Calibri"/>
                  <a:sym typeface="Calibri"/>
                </a:rPr>
                <a:t>nd</a:t>
              </a:r>
              <a:r>
                <a:rPr lang="en-US" sz="1800" b="0" i="0" u="none" strike="noStrike" cap="none" baseline="0" dirty="0">
                  <a:solidFill>
                    <a:schemeClr val="lt1"/>
                  </a:solidFill>
                  <a:latin typeface="Calibri"/>
                  <a:ea typeface="Calibri"/>
                  <a:cs typeface="Calibri"/>
                  <a:sym typeface="Calibri"/>
                </a:rPr>
                <a:t> Price Auction</a:t>
              </a:r>
            </a:p>
          </p:txBody>
        </p:sp>
        <p:cxnSp>
          <p:nvCxnSpPr>
            <p:cNvPr id="180" name="Shape 180"/>
            <p:cNvCxnSpPr/>
            <p:nvPr/>
          </p:nvCxnSpPr>
          <p:spPr>
            <a:xfrm rot="5400000">
              <a:off x="4794178" y="4651028"/>
              <a:ext cx="800677" cy="1"/>
            </a:xfrm>
            <a:prstGeom prst="bentConnector3">
              <a:avLst>
                <a:gd name="adj1" fmla="val 50000"/>
              </a:avLst>
            </a:prstGeom>
            <a:noFill/>
            <a:ln w="25400" cap="flat">
              <a:solidFill>
                <a:schemeClr val="accent1"/>
              </a:solidFill>
              <a:prstDash val="solid"/>
              <a:round/>
              <a:headEnd type="none" w="med" len="med"/>
              <a:tailEnd type="stealth" w="lg" len="lg"/>
            </a:ln>
          </p:spPr>
        </p:cxnSp>
        <p:grpSp>
          <p:nvGrpSpPr>
            <p:cNvPr id="5" name="Shape 182"/>
            <p:cNvGrpSpPr/>
            <p:nvPr/>
          </p:nvGrpSpPr>
          <p:grpSpPr>
            <a:xfrm>
              <a:off x="4392012" y="1774651"/>
              <a:ext cx="1541999" cy="1343976"/>
              <a:chOff x="4392012" y="1774651"/>
              <a:chExt cx="1541999" cy="1343976"/>
            </a:xfrm>
          </p:grpSpPr>
          <p:sp>
            <p:nvSpPr>
              <p:cNvPr id="173" name="Shape 173"/>
              <p:cNvSpPr/>
              <p:nvPr/>
            </p:nvSpPr>
            <p:spPr>
              <a:xfrm>
                <a:off x="4392012" y="2295727"/>
                <a:ext cx="1541999" cy="822900"/>
              </a:xfrm>
              <a:prstGeom prst="rect">
                <a:avLst/>
              </a:prstGeom>
              <a:gradFill>
                <a:gsLst>
                  <a:gs pos="0">
                    <a:srgbClr val="3E7FCE"/>
                  </a:gs>
                  <a:gs pos="100000">
                    <a:srgbClr val="BFDCFF"/>
                  </a:gs>
                </a:gsLst>
                <a:lin ang="16200037"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2) Auto Bidder</a:t>
                </a:r>
              </a:p>
            </p:txBody>
          </p:sp>
          <p:cxnSp>
            <p:nvCxnSpPr>
              <p:cNvPr id="190" name="Shape 190"/>
              <p:cNvCxnSpPr>
                <a:stCxn id="165" idx="2"/>
                <a:endCxn id="173" idx="0"/>
              </p:cNvCxnSpPr>
              <p:nvPr/>
            </p:nvCxnSpPr>
            <p:spPr>
              <a:xfrm rot="-5400000" flipH="1">
                <a:off x="4902764" y="2034901"/>
                <a:ext cx="521100" cy="600"/>
              </a:xfrm>
              <a:prstGeom prst="bentConnector3">
                <a:avLst>
                  <a:gd name="adj1" fmla="val 50000"/>
                </a:avLst>
              </a:prstGeom>
              <a:noFill/>
              <a:ln w="25400" cap="flat">
                <a:solidFill>
                  <a:schemeClr val="accent1"/>
                </a:solidFill>
                <a:prstDash val="solid"/>
                <a:round/>
                <a:headEnd type="none" w="med" len="med"/>
                <a:tailEnd type="stealth" w="lg" len="lg"/>
              </a:ln>
            </p:spPr>
          </p:cxnSp>
        </p:grpSp>
        <p:cxnSp>
          <p:nvCxnSpPr>
            <p:cNvPr id="37" name="Shape 180"/>
            <p:cNvCxnSpPr/>
            <p:nvPr/>
          </p:nvCxnSpPr>
          <p:spPr>
            <a:xfrm rot="5400000">
              <a:off x="4952483" y="3329158"/>
              <a:ext cx="421064" cy="1"/>
            </a:xfrm>
            <a:prstGeom prst="bentConnector3">
              <a:avLst>
                <a:gd name="adj1" fmla="val 50000"/>
              </a:avLst>
            </a:prstGeom>
            <a:noFill/>
            <a:ln w="25400" cap="flat">
              <a:solidFill>
                <a:schemeClr val="accent1"/>
              </a:solidFill>
              <a:prstDash val="solid"/>
              <a:round/>
              <a:headEnd type="none" w="med" len="med"/>
              <a:tailEnd type="stealth" w="lg" len="lg"/>
            </a:ln>
          </p:spPr>
        </p:cxnSp>
      </p:gr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57200" y="55839"/>
            <a:ext cx="8229600" cy="11432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2400" b="0" i="0" u="none" strike="noStrike" cap="none" baseline="0" dirty="0" smtClean="0">
                <a:solidFill>
                  <a:schemeClr val="lt1"/>
                </a:solidFill>
                <a:latin typeface="Arial"/>
                <a:ea typeface="Arial"/>
                <a:cs typeface="Arial"/>
                <a:sym typeface="Arial"/>
              </a:rPr>
              <a:t>1) Candidate Ad Selection &amp; Filtering</a:t>
            </a:r>
            <a:br>
              <a:rPr lang="en-US" sz="2400" b="0" i="0" u="none" strike="noStrike" cap="none" baseline="0" dirty="0" smtClean="0">
                <a:solidFill>
                  <a:schemeClr val="lt1"/>
                </a:solidFill>
                <a:latin typeface="Arial"/>
                <a:ea typeface="Arial"/>
                <a:cs typeface="Arial"/>
                <a:sym typeface="Arial"/>
              </a:rPr>
            </a:br>
            <a:r>
              <a:rPr lang="en-US" sz="2000" b="0" i="0" u="none" strike="noStrike" cap="none" baseline="0" dirty="0" smtClean="0">
                <a:solidFill>
                  <a:schemeClr val="lt1"/>
                </a:solidFill>
                <a:latin typeface="Arial"/>
                <a:ea typeface="Arial"/>
                <a:cs typeface="Arial"/>
                <a:sym typeface="Arial"/>
              </a:rPr>
              <a:t>Elastic </a:t>
            </a:r>
            <a:r>
              <a:rPr lang="en-US" sz="2000" b="0" i="0" u="none" strike="noStrike" cap="none" baseline="0" dirty="0">
                <a:solidFill>
                  <a:schemeClr val="lt1"/>
                </a:solidFill>
                <a:latin typeface="Arial"/>
                <a:ea typeface="Arial"/>
                <a:cs typeface="Arial"/>
                <a:sym typeface="Arial"/>
              </a:rPr>
              <a:t>Search – Index Ads and Search over them quickly</a:t>
            </a:r>
          </a:p>
        </p:txBody>
      </p:sp>
      <p:sp>
        <p:nvSpPr>
          <p:cNvPr id="223" name="Shape 223"/>
          <p:cNvSpPr/>
          <p:nvPr/>
        </p:nvSpPr>
        <p:spPr>
          <a:xfrm>
            <a:off x="756922" y="1465348"/>
            <a:ext cx="1187403" cy="1993164"/>
          </a:xfrm>
          <a:prstGeom prst="flowChartMagneticDisk">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Elastic</a:t>
            </a:r>
          </a:p>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Search</a:t>
            </a:r>
          </a:p>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Index</a:t>
            </a:r>
          </a:p>
        </p:txBody>
      </p:sp>
      <p:sp>
        <p:nvSpPr>
          <p:cNvPr id="224" name="Shape 224"/>
          <p:cNvSpPr/>
          <p:nvPr/>
        </p:nvSpPr>
        <p:spPr>
          <a:xfrm>
            <a:off x="2223643" y="2063481"/>
            <a:ext cx="1388100" cy="1022399"/>
          </a:xfrm>
          <a:prstGeom prst="rightArrow">
            <a:avLst>
              <a:gd name="adj1" fmla="val 50000"/>
              <a:gd name="adj2" fmla="val 50000"/>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ES query</a:t>
            </a:r>
          </a:p>
        </p:txBody>
      </p:sp>
      <p:sp>
        <p:nvSpPr>
          <p:cNvPr id="225" name="Shape 225"/>
          <p:cNvSpPr/>
          <p:nvPr/>
        </p:nvSpPr>
        <p:spPr>
          <a:xfrm>
            <a:off x="3714421" y="1753334"/>
            <a:ext cx="1333225" cy="1679523"/>
          </a:xfrm>
          <a:prstGeom prst="flowChartMultidocumen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All</a:t>
            </a:r>
          </a:p>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Ads</a:t>
            </a:r>
          </a:p>
        </p:txBody>
      </p:sp>
      <p:sp>
        <p:nvSpPr>
          <p:cNvPr id="226" name="Shape 226"/>
          <p:cNvSpPr/>
          <p:nvPr/>
        </p:nvSpPr>
        <p:spPr>
          <a:xfrm>
            <a:off x="5429598" y="1922372"/>
            <a:ext cx="1663303" cy="1365948"/>
          </a:xfrm>
          <a:prstGeom prst="rightArrow">
            <a:avLst>
              <a:gd name="adj1" fmla="val 50000"/>
              <a:gd name="adj2" fmla="val 50000"/>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Location &amp; Category Filters</a:t>
            </a:r>
          </a:p>
        </p:txBody>
      </p:sp>
      <p:sp>
        <p:nvSpPr>
          <p:cNvPr id="227" name="Shape 227"/>
          <p:cNvSpPr/>
          <p:nvPr/>
        </p:nvSpPr>
        <p:spPr>
          <a:xfrm>
            <a:off x="7312635" y="1922372"/>
            <a:ext cx="1207385" cy="1007012"/>
          </a:xfrm>
          <a:prstGeom prst="flowChartMultidocumen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None/>
            </a:pPr>
            <a:endParaRPr sz="1400" b="0" i="0" u="none" strike="noStrike" cap="none" baseline="0">
              <a:solidFill>
                <a:srgbClr val="000000"/>
              </a:solidFill>
              <a:latin typeface="Arial"/>
              <a:ea typeface="Arial"/>
              <a:cs typeface="Arial"/>
              <a:sym typeface="Arial"/>
            </a:endParaRPr>
          </a:p>
        </p:txBody>
      </p:sp>
      <p:sp>
        <p:nvSpPr>
          <p:cNvPr id="234" name="Shape 234"/>
          <p:cNvSpPr/>
          <p:nvPr/>
        </p:nvSpPr>
        <p:spPr>
          <a:xfrm>
            <a:off x="2223643" y="4699106"/>
            <a:ext cx="4572000" cy="646331"/>
          </a:xfrm>
          <a:prstGeom prst="rect">
            <a:avLst/>
          </a:prstGeom>
          <a:noFill/>
          <a:ln>
            <a:noFill/>
          </a:ln>
        </p:spPr>
        <p:txBody>
          <a:bodyPr lIns="91425" tIns="45700" rIns="91425" bIns="45700" anchor="t" anchorCtr="0">
            <a:noAutofit/>
          </a:bodyPr>
          <a:lstStyle/>
          <a:p>
            <a:pPr marL="307975" marR="0" lvl="0" indent="-307975" algn="l" rtl="0">
              <a:spcBef>
                <a:spcPts val="0"/>
              </a:spcBef>
              <a:buClr>
                <a:srgbClr val="D9D9D9"/>
              </a:buClr>
              <a:buSzPct val="100000"/>
              <a:buFont typeface="Arial"/>
              <a:buChar char="•"/>
            </a:pPr>
            <a:r>
              <a:rPr lang="en-US" sz="1800" b="0" i="0" u="none" strike="noStrike" cap="none" baseline="0" dirty="0">
                <a:solidFill>
                  <a:srgbClr val="D9D9D9"/>
                </a:solidFill>
                <a:latin typeface="Arial"/>
                <a:ea typeface="Arial"/>
                <a:cs typeface="Arial"/>
                <a:sym typeface="Arial"/>
              </a:rPr>
              <a:t>All ads indexed by their geo-quad </a:t>
            </a:r>
            <a:r>
              <a:rPr lang="en-US" sz="1800" b="0" i="0" u="none" strike="noStrike" cap="none" baseline="0" dirty="0" smtClean="0">
                <a:solidFill>
                  <a:srgbClr val="D9D9D9"/>
                </a:solidFill>
                <a:latin typeface="Arial"/>
                <a:ea typeface="Arial"/>
                <a:cs typeface="Arial"/>
                <a:sym typeface="Arial"/>
              </a:rPr>
              <a:t>in </a:t>
            </a:r>
            <a:r>
              <a:rPr lang="en-US" sz="1800" b="0" i="0" u="none" strike="noStrike" cap="none" baseline="0" dirty="0">
                <a:solidFill>
                  <a:srgbClr val="D9D9D9"/>
                </a:solidFill>
                <a:latin typeface="Arial"/>
                <a:ea typeface="Arial"/>
                <a:cs typeface="Arial"/>
                <a:sym typeface="Arial"/>
              </a:rPr>
              <a:t>Elastic Search</a:t>
            </a:r>
          </a:p>
        </p:txBody>
      </p:sp>
      <p:sp>
        <p:nvSpPr>
          <p:cNvPr id="235" name="Shape 235"/>
          <p:cNvSpPr/>
          <p:nvPr/>
        </p:nvSpPr>
        <p:spPr>
          <a:xfrm>
            <a:off x="909321" y="1617748"/>
            <a:ext cx="1187403" cy="1993164"/>
          </a:xfrm>
          <a:prstGeom prst="flowChartMagneticDisk">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Elastic</a:t>
            </a:r>
          </a:p>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Search</a:t>
            </a:r>
          </a:p>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Index</a:t>
            </a: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57200" y="55839"/>
            <a:ext cx="8229600" cy="11432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2400" b="0" i="0" u="none" strike="noStrike" cap="none" baseline="0" dirty="0" smtClean="0">
                <a:solidFill>
                  <a:schemeClr val="lt1"/>
                </a:solidFill>
                <a:latin typeface="Arial"/>
                <a:ea typeface="Arial"/>
                <a:cs typeface="Arial"/>
                <a:sym typeface="Arial"/>
              </a:rPr>
              <a:t>1) Candidate Ad Selection &amp; Filtering</a:t>
            </a:r>
            <a:br>
              <a:rPr lang="en-US" sz="2400" b="0" i="0" u="none" strike="noStrike" cap="none" baseline="0" dirty="0" smtClean="0">
                <a:solidFill>
                  <a:schemeClr val="lt1"/>
                </a:solidFill>
                <a:latin typeface="Arial"/>
                <a:ea typeface="Arial"/>
                <a:cs typeface="Arial"/>
                <a:sym typeface="Arial"/>
              </a:rPr>
            </a:br>
            <a:r>
              <a:rPr lang="en-US" sz="2000" b="0" i="0" u="none" strike="noStrike" cap="none" baseline="0" dirty="0" smtClean="0">
                <a:solidFill>
                  <a:schemeClr val="lt1"/>
                </a:solidFill>
                <a:latin typeface="Arial"/>
                <a:ea typeface="Arial"/>
                <a:cs typeface="Arial"/>
                <a:sym typeface="Arial"/>
              </a:rPr>
              <a:t>Elastic </a:t>
            </a:r>
            <a:r>
              <a:rPr lang="en-US" sz="2000" b="0" i="0" u="none" strike="noStrike" cap="none" baseline="0" dirty="0">
                <a:solidFill>
                  <a:schemeClr val="lt1"/>
                </a:solidFill>
                <a:latin typeface="Arial"/>
                <a:ea typeface="Arial"/>
                <a:cs typeface="Arial"/>
                <a:sym typeface="Arial"/>
              </a:rPr>
              <a:t>Search – Index Ads and Search over them quickly</a:t>
            </a:r>
          </a:p>
        </p:txBody>
      </p:sp>
      <p:sp>
        <p:nvSpPr>
          <p:cNvPr id="223" name="Shape 223"/>
          <p:cNvSpPr/>
          <p:nvPr/>
        </p:nvSpPr>
        <p:spPr>
          <a:xfrm>
            <a:off x="756922" y="1130380"/>
            <a:ext cx="1187403" cy="1993164"/>
          </a:xfrm>
          <a:prstGeom prst="flowChartMagneticDisk">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Elastic</a:t>
            </a:r>
          </a:p>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Search</a:t>
            </a:r>
          </a:p>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Index</a:t>
            </a:r>
          </a:p>
        </p:txBody>
      </p:sp>
      <p:sp>
        <p:nvSpPr>
          <p:cNvPr id="224" name="Shape 224"/>
          <p:cNvSpPr/>
          <p:nvPr/>
        </p:nvSpPr>
        <p:spPr>
          <a:xfrm>
            <a:off x="2223643" y="1728513"/>
            <a:ext cx="1388100" cy="1022399"/>
          </a:xfrm>
          <a:prstGeom prst="rightArrow">
            <a:avLst>
              <a:gd name="adj1" fmla="val 50000"/>
              <a:gd name="adj2" fmla="val 50000"/>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ES query</a:t>
            </a:r>
          </a:p>
        </p:txBody>
      </p:sp>
      <p:sp>
        <p:nvSpPr>
          <p:cNvPr id="225" name="Shape 225"/>
          <p:cNvSpPr/>
          <p:nvPr/>
        </p:nvSpPr>
        <p:spPr>
          <a:xfrm>
            <a:off x="3714421" y="1418366"/>
            <a:ext cx="1333225" cy="1679523"/>
          </a:xfrm>
          <a:prstGeom prst="flowChartMultidocumen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All</a:t>
            </a:r>
          </a:p>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Ads</a:t>
            </a:r>
          </a:p>
        </p:txBody>
      </p:sp>
      <p:sp>
        <p:nvSpPr>
          <p:cNvPr id="226" name="Shape 226"/>
          <p:cNvSpPr/>
          <p:nvPr/>
        </p:nvSpPr>
        <p:spPr>
          <a:xfrm>
            <a:off x="5429598" y="1587404"/>
            <a:ext cx="1663303" cy="1365948"/>
          </a:xfrm>
          <a:prstGeom prst="rightArrow">
            <a:avLst>
              <a:gd name="adj1" fmla="val 50000"/>
              <a:gd name="adj2" fmla="val 50000"/>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Location &amp; Category Filters</a:t>
            </a:r>
          </a:p>
        </p:txBody>
      </p:sp>
      <p:sp>
        <p:nvSpPr>
          <p:cNvPr id="227" name="Shape 227"/>
          <p:cNvSpPr/>
          <p:nvPr/>
        </p:nvSpPr>
        <p:spPr>
          <a:xfrm>
            <a:off x="7312635" y="1587404"/>
            <a:ext cx="1207385" cy="1007012"/>
          </a:xfrm>
          <a:prstGeom prst="flowChartMultidocumen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None/>
            </a:pPr>
            <a:endParaRPr sz="1400" b="0" i="0" u="none" strike="noStrike" cap="none" baseline="0">
              <a:solidFill>
                <a:srgbClr val="000000"/>
              </a:solidFill>
              <a:latin typeface="Arial"/>
              <a:ea typeface="Arial"/>
              <a:cs typeface="Arial"/>
              <a:sym typeface="Arial"/>
            </a:endParaRPr>
          </a:p>
        </p:txBody>
      </p:sp>
      <p:sp>
        <p:nvSpPr>
          <p:cNvPr id="228" name="Shape 228"/>
          <p:cNvSpPr/>
          <p:nvPr/>
        </p:nvSpPr>
        <p:spPr>
          <a:xfrm>
            <a:off x="7092902" y="3494532"/>
            <a:ext cx="1593898" cy="557666"/>
          </a:xfrm>
          <a:prstGeom prst="flowChartPredefinedProcess">
            <a:avLst/>
          </a:prstGeom>
          <a:solidFill>
            <a:schemeClr val="accen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CTR Prediction</a:t>
            </a:r>
          </a:p>
        </p:txBody>
      </p:sp>
      <p:sp>
        <p:nvSpPr>
          <p:cNvPr id="229" name="Shape 229"/>
          <p:cNvSpPr/>
          <p:nvPr/>
        </p:nvSpPr>
        <p:spPr>
          <a:xfrm>
            <a:off x="7505072" y="4620600"/>
            <a:ext cx="1014947" cy="824826"/>
          </a:xfrm>
          <a:prstGeom prst="flowChartMultidocumen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None/>
            </a:pPr>
            <a:endParaRPr sz="1400" b="0" i="0" u="none" strike="noStrike" cap="none" baseline="0">
              <a:solidFill>
                <a:srgbClr val="000000"/>
              </a:solidFill>
              <a:latin typeface="Arial"/>
              <a:ea typeface="Arial"/>
              <a:cs typeface="Arial"/>
              <a:sym typeface="Arial"/>
            </a:endParaRPr>
          </a:p>
        </p:txBody>
      </p:sp>
      <p:sp>
        <p:nvSpPr>
          <p:cNvPr id="230" name="Shape 230"/>
          <p:cNvSpPr/>
          <p:nvPr/>
        </p:nvSpPr>
        <p:spPr>
          <a:xfrm>
            <a:off x="5429598" y="4448812"/>
            <a:ext cx="1663281" cy="1618680"/>
          </a:xfrm>
          <a:prstGeom prst="leftArrow">
            <a:avLst>
              <a:gd name="adj1" fmla="val 50000"/>
              <a:gd name="adj2" fmla="val 50000"/>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Threshold Filters (CTR, ECPM)</a:t>
            </a:r>
          </a:p>
        </p:txBody>
      </p:sp>
      <p:sp>
        <p:nvSpPr>
          <p:cNvPr id="231" name="Shape 231"/>
          <p:cNvSpPr/>
          <p:nvPr/>
        </p:nvSpPr>
        <p:spPr>
          <a:xfrm>
            <a:off x="4373551" y="4754042"/>
            <a:ext cx="888067" cy="996614"/>
          </a:xfrm>
          <a:prstGeom prst="flowChartMultidocumen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None/>
            </a:pPr>
            <a:endParaRPr sz="1400" b="0" i="0" u="none" strike="noStrike" cap="none" baseline="0">
              <a:solidFill>
                <a:srgbClr val="000000"/>
              </a:solidFill>
              <a:latin typeface="Arial"/>
              <a:ea typeface="Arial"/>
              <a:cs typeface="Arial"/>
              <a:sym typeface="Arial"/>
            </a:endParaRPr>
          </a:p>
        </p:txBody>
      </p:sp>
      <p:sp>
        <p:nvSpPr>
          <p:cNvPr id="232" name="Shape 232"/>
          <p:cNvSpPr/>
          <p:nvPr/>
        </p:nvSpPr>
        <p:spPr>
          <a:xfrm>
            <a:off x="2691536" y="4620600"/>
            <a:ext cx="1490776" cy="1194195"/>
          </a:xfrm>
          <a:prstGeom prst="leftArrow">
            <a:avLst>
              <a:gd name="adj1" fmla="val 50000"/>
              <a:gd name="adj2" fmla="val 50000"/>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Business Logic Filters</a:t>
            </a:r>
          </a:p>
        </p:txBody>
      </p:sp>
      <p:sp>
        <p:nvSpPr>
          <p:cNvPr id="233" name="Shape 233"/>
          <p:cNvSpPr/>
          <p:nvPr/>
        </p:nvSpPr>
        <p:spPr>
          <a:xfrm>
            <a:off x="1459549" y="4821889"/>
            <a:ext cx="1042141" cy="795325"/>
          </a:xfrm>
          <a:prstGeom prst="flowChartMultidocumen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Ads in Auction</a:t>
            </a:r>
          </a:p>
        </p:txBody>
      </p:sp>
      <p:sp>
        <p:nvSpPr>
          <p:cNvPr id="234" name="Shape 234"/>
          <p:cNvSpPr/>
          <p:nvPr/>
        </p:nvSpPr>
        <p:spPr>
          <a:xfrm>
            <a:off x="40320" y="3405869"/>
            <a:ext cx="4572000" cy="646331"/>
          </a:xfrm>
          <a:prstGeom prst="rect">
            <a:avLst/>
          </a:prstGeom>
          <a:noFill/>
          <a:ln>
            <a:noFill/>
          </a:ln>
        </p:spPr>
        <p:txBody>
          <a:bodyPr lIns="91425" tIns="45700" rIns="91425" bIns="45700" anchor="t" anchorCtr="0">
            <a:noAutofit/>
          </a:bodyPr>
          <a:lstStyle/>
          <a:p>
            <a:pPr marL="307975" marR="0" lvl="0" indent="-307975" algn="l" rtl="0">
              <a:spcBef>
                <a:spcPts val="0"/>
              </a:spcBef>
              <a:buClr>
                <a:srgbClr val="D9D9D9"/>
              </a:buClr>
              <a:buSzPct val="100000"/>
              <a:buFont typeface="Arial"/>
              <a:buChar char="•"/>
            </a:pPr>
            <a:r>
              <a:rPr lang="en-US" sz="1800" b="0" i="0" u="none" strike="noStrike" cap="none" baseline="0" dirty="0">
                <a:solidFill>
                  <a:srgbClr val="D9D9D9"/>
                </a:solidFill>
                <a:latin typeface="Arial"/>
                <a:ea typeface="Arial"/>
                <a:cs typeface="Arial"/>
                <a:sym typeface="Arial"/>
              </a:rPr>
              <a:t>All ads indexed by their geo-quad </a:t>
            </a:r>
            <a:r>
              <a:rPr lang="en-US" sz="1800" b="0" i="0" u="none" strike="noStrike" cap="none" baseline="0" dirty="0" smtClean="0">
                <a:solidFill>
                  <a:srgbClr val="D9D9D9"/>
                </a:solidFill>
                <a:latin typeface="Arial"/>
                <a:ea typeface="Arial"/>
                <a:cs typeface="Arial"/>
                <a:sym typeface="Arial"/>
              </a:rPr>
              <a:t>in </a:t>
            </a:r>
            <a:r>
              <a:rPr lang="en-US" sz="1800" b="0" i="0" u="none" strike="noStrike" cap="none" baseline="0" dirty="0">
                <a:solidFill>
                  <a:srgbClr val="D9D9D9"/>
                </a:solidFill>
                <a:latin typeface="Arial"/>
                <a:ea typeface="Arial"/>
                <a:cs typeface="Arial"/>
                <a:sym typeface="Arial"/>
              </a:rPr>
              <a:t>Elastic Search</a:t>
            </a:r>
          </a:p>
        </p:txBody>
      </p:sp>
      <p:sp>
        <p:nvSpPr>
          <p:cNvPr id="235" name="Shape 235"/>
          <p:cNvSpPr/>
          <p:nvPr/>
        </p:nvSpPr>
        <p:spPr>
          <a:xfrm>
            <a:off x="909321" y="1282780"/>
            <a:ext cx="1187403" cy="1993164"/>
          </a:xfrm>
          <a:prstGeom prst="flowChartMagneticDisk">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Elastic</a:t>
            </a:r>
          </a:p>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Search</a:t>
            </a:r>
          </a:p>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Index</a:t>
            </a:r>
          </a:p>
        </p:txBody>
      </p:sp>
      <p:pic>
        <p:nvPicPr>
          <p:cNvPr id="236" name="Shape 236"/>
          <p:cNvPicPr preferRelativeResize="0"/>
          <p:nvPr/>
        </p:nvPicPr>
        <p:blipFill rotWithShape="1">
          <a:blip r:embed="rId3">
            <a:alphaModFix/>
          </a:blip>
          <a:srcRect/>
          <a:stretch/>
        </p:blipFill>
        <p:spPr>
          <a:xfrm>
            <a:off x="0" y="4821889"/>
            <a:ext cx="1355681" cy="1245604"/>
          </a:xfrm>
          <a:prstGeom prst="rect">
            <a:avLst/>
          </a:prstGeom>
          <a:noFill/>
          <a:ln>
            <a:noFill/>
          </a:ln>
        </p:spPr>
      </p:pic>
      <p:sp>
        <p:nvSpPr>
          <p:cNvPr id="237" name="Shape 237"/>
          <p:cNvSpPr/>
          <p:nvPr/>
        </p:nvSpPr>
        <p:spPr>
          <a:xfrm>
            <a:off x="273212" y="5698162"/>
            <a:ext cx="967420"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Auction</a:t>
            </a: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3"/>
        <p:cNvGrpSpPr/>
        <p:nvPr/>
      </p:nvGrpSpPr>
      <p:grpSpPr>
        <a:xfrm>
          <a:off x="0" y="0"/>
          <a:ext cx="0" cy="0"/>
          <a:chOff x="0" y="0"/>
          <a:chExt cx="0" cy="0"/>
        </a:xfrm>
      </p:grpSpPr>
      <p:sp>
        <p:nvSpPr>
          <p:cNvPr id="170" name="Shape 170"/>
          <p:cNvSpPr txBox="1"/>
          <p:nvPr/>
        </p:nvSpPr>
        <p:spPr>
          <a:xfrm>
            <a:off x="2652390" y="4992639"/>
            <a:ext cx="3291900" cy="411599"/>
          </a:xfrm>
          <a:prstGeom prst="rect">
            <a:avLst/>
          </a:prstGeom>
          <a:noFill/>
          <a:ln>
            <a:noFill/>
          </a:ln>
        </p:spPr>
        <p:txBody>
          <a:bodyPr lIns="82275" tIns="82275" rIns="82275" bIns="82275"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grpSp>
        <p:nvGrpSpPr>
          <p:cNvPr id="30" name="Group 29"/>
          <p:cNvGrpSpPr/>
          <p:nvPr/>
        </p:nvGrpSpPr>
        <p:grpSpPr>
          <a:xfrm>
            <a:off x="3446349" y="770094"/>
            <a:ext cx="1573502" cy="4936474"/>
            <a:chOff x="4392012" y="951750"/>
            <a:chExt cx="1573502" cy="4936474"/>
          </a:xfrm>
        </p:grpSpPr>
        <p:sp>
          <p:nvSpPr>
            <p:cNvPr id="31" name="Shape 165"/>
            <p:cNvSpPr/>
            <p:nvPr/>
          </p:nvSpPr>
          <p:spPr>
            <a:xfrm>
              <a:off x="4392014" y="951750"/>
              <a:ext cx="1541999" cy="822900"/>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1) Candidate Ad Selection</a:t>
              </a:r>
            </a:p>
          </p:txBody>
        </p:sp>
        <p:sp>
          <p:nvSpPr>
            <p:cNvPr id="32" name="Shape 174"/>
            <p:cNvSpPr/>
            <p:nvPr/>
          </p:nvSpPr>
          <p:spPr>
            <a:xfrm>
              <a:off x="4392014" y="3623432"/>
              <a:ext cx="1573500" cy="822900"/>
            </a:xfrm>
            <a:prstGeom prst="rect">
              <a:avLst/>
            </a:prstGeom>
            <a:gradFill>
              <a:gsLst>
                <a:gs pos="0">
                  <a:srgbClr val="3E7FCE"/>
                </a:gs>
                <a:gs pos="100000">
                  <a:srgbClr val="BFDCFF"/>
                </a:gs>
              </a:gsLst>
              <a:lin ang="16200037"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3) CTR Prediction</a:t>
              </a:r>
            </a:p>
          </p:txBody>
        </p:sp>
        <p:sp>
          <p:nvSpPr>
            <p:cNvPr id="33" name="Shape 179"/>
            <p:cNvSpPr/>
            <p:nvPr/>
          </p:nvSpPr>
          <p:spPr>
            <a:xfrm>
              <a:off x="4423515" y="5065324"/>
              <a:ext cx="1541999" cy="822900"/>
            </a:xfrm>
            <a:prstGeom prst="rect">
              <a:avLst/>
            </a:prstGeom>
            <a:gradFill>
              <a:gsLst>
                <a:gs pos="0">
                  <a:srgbClr val="3E7FCE"/>
                </a:gs>
                <a:gs pos="100000">
                  <a:srgbClr val="BFDCFF"/>
                </a:gs>
              </a:gsLst>
              <a:lin ang="16200037"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4) 2</a:t>
              </a:r>
              <a:r>
                <a:rPr kumimoji="0" lang="en-US" sz="1800" b="0" i="0" u="none" strike="noStrike" kern="0" cap="none" spc="0" normalizeH="0" baseline="30000" noProof="0" dirty="0">
                  <a:ln>
                    <a:noFill/>
                  </a:ln>
                  <a:solidFill>
                    <a:srgbClr val="FFFFFF"/>
                  </a:solidFill>
                  <a:effectLst/>
                  <a:uLnTx/>
                  <a:uFillTx/>
                  <a:latin typeface="Calibri"/>
                  <a:ea typeface="Calibri"/>
                  <a:cs typeface="Calibri"/>
                  <a:sym typeface="Calibri"/>
                </a:rPr>
                <a:t>nd</a:t>
              </a: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 Price Auction</a:t>
              </a:r>
            </a:p>
          </p:txBody>
        </p:sp>
        <p:cxnSp>
          <p:nvCxnSpPr>
            <p:cNvPr id="34" name="Shape 180"/>
            <p:cNvCxnSpPr/>
            <p:nvPr/>
          </p:nvCxnSpPr>
          <p:spPr>
            <a:xfrm rot="5400000">
              <a:off x="4794178" y="4651028"/>
              <a:ext cx="800677" cy="1"/>
            </a:xfrm>
            <a:prstGeom prst="bentConnector3">
              <a:avLst>
                <a:gd name="adj1" fmla="val 50000"/>
              </a:avLst>
            </a:prstGeom>
            <a:noFill/>
            <a:ln w="25400" cap="flat">
              <a:solidFill>
                <a:srgbClr val="4F81BD"/>
              </a:solidFill>
              <a:prstDash val="solid"/>
              <a:round/>
              <a:headEnd type="none" w="med" len="med"/>
              <a:tailEnd type="stealth" w="lg" len="lg"/>
            </a:ln>
          </p:spPr>
        </p:cxnSp>
        <p:grpSp>
          <p:nvGrpSpPr>
            <p:cNvPr id="35" name="Shape 182"/>
            <p:cNvGrpSpPr/>
            <p:nvPr/>
          </p:nvGrpSpPr>
          <p:grpSpPr>
            <a:xfrm>
              <a:off x="4392012" y="1774651"/>
              <a:ext cx="1541999" cy="1343976"/>
              <a:chOff x="4392012" y="1774651"/>
              <a:chExt cx="1541999" cy="1343976"/>
            </a:xfrm>
          </p:grpSpPr>
          <p:sp>
            <p:nvSpPr>
              <p:cNvPr id="38" name="Shape 173"/>
              <p:cNvSpPr/>
              <p:nvPr/>
            </p:nvSpPr>
            <p:spPr>
              <a:xfrm>
                <a:off x="4392012" y="2295727"/>
                <a:ext cx="1541999" cy="822900"/>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2) Auto Bidder</a:t>
                </a:r>
              </a:p>
            </p:txBody>
          </p:sp>
          <p:cxnSp>
            <p:nvCxnSpPr>
              <p:cNvPr id="39" name="Shape 190"/>
              <p:cNvCxnSpPr>
                <a:stCxn id="31" idx="2"/>
                <a:endCxn id="38" idx="0"/>
              </p:cNvCxnSpPr>
              <p:nvPr/>
            </p:nvCxnSpPr>
            <p:spPr>
              <a:xfrm rot="-5400000" flipH="1">
                <a:off x="4902764" y="2034901"/>
                <a:ext cx="521100" cy="600"/>
              </a:xfrm>
              <a:prstGeom prst="bentConnector3">
                <a:avLst>
                  <a:gd name="adj1" fmla="val 50000"/>
                </a:avLst>
              </a:prstGeom>
              <a:noFill/>
              <a:ln w="25400" cap="flat">
                <a:solidFill>
                  <a:srgbClr val="4F81BD"/>
                </a:solidFill>
                <a:prstDash val="solid"/>
                <a:round/>
                <a:headEnd type="none" w="med" len="med"/>
                <a:tailEnd type="stealth" w="lg" len="lg"/>
              </a:ln>
            </p:spPr>
          </p:cxnSp>
        </p:grpSp>
        <p:cxnSp>
          <p:nvCxnSpPr>
            <p:cNvPr id="36" name="Shape 180"/>
            <p:cNvCxnSpPr/>
            <p:nvPr/>
          </p:nvCxnSpPr>
          <p:spPr>
            <a:xfrm rot="5400000">
              <a:off x="4952483" y="3329158"/>
              <a:ext cx="421064" cy="1"/>
            </a:xfrm>
            <a:prstGeom prst="bentConnector3">
              <a:avLst>
                <a:gd name="adj1" fmla="val 50000"/>
              </a:avLst>
            </a:prstGeom>
            <a:noFill/>
            <a:ln w="25400" cap="flat">
              <a:solidFill>
                <a:srgbClr val="4F81BD"/>
              </a:solidFill>
              <a:prstDash val="solid"/>
              <a:round/>
              <a:headEnd type="none" w="med" len="med"/>
              <a:tailEnd type="stealth" w="lg" len="lg"/>
            </a:ln>
          </p:spPr>
        </p:cxnSp>
      </p:gr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53"/>
        <p:cNvGrpSpPr/>
        <p:nvPr/>
      </p:nvGrpSpPr>
      <p:grpSpPr>
        <a:xfrm>
          <a:off x="0" y="0"/>
          <a:ext cx="0" cy="0"/>
          <a:chOff x="0" y="0"/>
          <a:chExt cx="0" cy="0"/>
        </a:xfrm>
      </p:grpSpPr>
      <p:sp>
        <p:nvSpPr>
          <p:cNvPr id="254" name="Shape 254"/>
          <p:cNvSpPr txBox="1"/>
          <p:nvPr/>
        </p:nvSpPr>
        <p:spPr>
          <a:xfrm>
            <a:off x="546100" y="1320800"/>
            <a:ext cx="8051700" cy="4622698"/>
          </a:xfrm>
          <a:prstGeom prst="rect">
            <a:avLst/>
          </a:prstGeom>
          <a:noFill/>
          <a:ln>
            <a:noFill/>
          </a:ln>
        </p:spPr>
        <p:txBody>
          <a:bodyPr lIns="82250" tIns="41125" rIns="82250" bIns="41125" anchor="t" anchorCtr="0">
            <a:noAutofit/>
          </a:bodyPr>
          <a:lstStyle/>
          <a:p>
            <a:pPr marL="307975" marR="0" lvl="0" indent="-168275" algn="l" rtl="0">
              <a:lnSpc>
                <a:spcPct val="150000"/>
              </a:lnSpc>
              <a:spcBef>
                <a:spcPts val="0"/>
              </a:spcBef>
              <a:buClr>
                <a:srgbClr val="D9D9D9"/>
              </a:buClr>
              <a:buFont typeface="Arial"/>
              <a:buNone/>
            </a:pPr>
            <a:endParaRPr sz="2200" b="0" i="0" u="none" strike="noStrike" cap="none" baseline="0">
              <a:solidFill>
                <a:srgbClr val="D9D9D9"/>
              </a:solidFill>
              <a:latin typeface="Calibri"/>
              <a:ea typeface="Calibri"/>
              <a:cs typeface="Calibri"/>
              <a:sym typeface="Calibri"/>
            </a:endParaRPr>
          </a:p>
        </p:txBody>
      </p:sp>
      <p:sp>
        <p:nvSpPr>
          <p:cNvPr id="255" name="Shape 255"/>
          <p:cNvSpPr txBox="1"/>
          <p:nvPr/>
        </p:nvSpPr>
        <p:spPr>
          <a:xfrm>
            <a:off x="546100" y="292101"/>
            <a:ext cx="6711899" cy="514499"/>
          </a:xfrm>
          <a:prstGeom prst="rect">
            <a:avLst/>
          </a:prstGeom>
          <a:noFill/>
          <a:ln>
            <a:noFill/>
          </a:ln>
        </p:spPr>
        <p:txBody>
          <a:bodyPr lIns="82250" tIns="41125" rIns="82250" bIns="41125" anchor="t" anchorCtr="0">
            <a:noAutofit/>
          </a:bodyPr>
          <a:lstStyle/>
          <a:p>
            <a:pPr marL="0" marR="0" lvl="0" indent="0" algn="ctr" rtl="0">
              <a:spcBef>
                <a:spcPts val="0"/>
              </a:spcBef>
              <a:buSzPct val="25000"/>
              <a:buNone/>
            </a:pPr>
            <a:r>
              <a:rPr lang="en-US" sz="2800" b="1" i="0" u="none" strike="noStrike" cap="none" baseline="0" dirty="0" smtClean="0">
                <a:solidFill>
                  <a:srgbClr val="FFFFFF"/>
                </a:solidFill>
                <a:latin typeface="Calibri"/>
                <a:ea typeface="Calibri"/>
                <a:cs typeface="Calibri"/>
                <a:sym typeface="Calibri"/>
              </a:rPr>
              <a:t>2) Auto</a:t>
            </a:r>
            <a:r>
              <a:rPr lang="en-US" sz="2800" b="1" i="0" u="none" strike="noStrike" cap="none" baseline="0" dirty="0">
                <a:solidFill>
                  <a:srgbClr val="FFFFFF"/>
                </a:solidFill>
                <a:latin typeface="Calibri"/>
                <a:ea typeface="Calibri"/>
                <a:cs typeface="Calibri"/>
                <a:sym typeface="Calibri"/>
              </a:rPr>
              <a:t>-Bidding</a:t>
            </a:r>
          </a:p>
        </p:txBody>
      </p:sp>
      <p:sp>
        <p:nvSpPr>
          <p:cNvPr id="256" name="Shape 256"/>
          <p:cNvSpPr txBox="1"/>
          <p:nvPr/>
        </p:nvSpPr>
        <p:spPr>
          <a:xfrm>
            <a:off x="203199" y="1473199"/>
            <a:ext cx="8546999" cy="4965600"/>
          </a:xfrm>
          <a:prstGeom prst="rect">
            <a:avLst/>
          </a:prstGeom>
          <a:noFill/>
          <a:ln>
            <a:noFill/>
          </a:ln>
        </p:spPr>
        <p:txBody>
          <a:bodyPr lIns="82250" tIns="41125" rIns="82250" bIns="41125" anchor="t" anchorCtr="0">
            <a:noAutofit/>
          </a:bodyPr>
          <a:lstStyle/>
          <a:p>
            <a:pPr marL="307975" marR="0" lvl="0" indent="-168275" algn="l" rtl="0">
              <a:lnSpc>
                <a:spcPct val="150000"/>
              </a:lnSpc>
              <a:spcBef>
                <a:spcPts val="0"/>
              </a:spcBef>
              <a:buClr>
                <a:srgbClr val="D9D9D9"/>
              </a:buClr>
              <a:buFont typeface="Arial"/>
              <a:buNone/>
            </a:pPr>
            <a:endParaRPr sz="2200" b="0" i="0" u="none" strike="noStrike" cap="none" baseline="0">
              <a:solidFill>
                <a:srgbClr val="D9D9D9"/>
              </a:solidFill>
              <a:latin typeface="Calibri"/>
              <a:ea typeface="Calibri"/>
              <a:cs typeface="Calibri"/>
              <a:sym typeface="Calibri"/>
            </a:endParaRPr>
          </a:p>
        </p:txBody>
      </p:sp>
      <p:sp>
        <p:nvSpPr>
          <p:cNvPr id="257" name="Shape 257"/>
          <p:cNvSpPr txBox="1"/>
          <p:nvPr/>
        </p:nvSpPr>
        <p:spPr>
          <a:xfrm>
            <a:off x="203200" y="2108925"/>
            <a:ext cx="8051700" cy="4622699"/>
          </a:xfrm>
          <a:prstGeom prst="rect">
            <a:avLst/>
          </a:prstGeom>
          <a:noFill/>
          <a:ln>
            <a:noFill/>
          </a:ln>
        </p:spPr>
        <p:txBody>
          <a:bodyPr lIns="82250" tIns="41125" rIns="82250" bIns="41125" anchor="t" anchorCtr="0">
            <a:noAutofit/>
          </a:bodyPr>
          <a:lstStyle/>
          <a:p>
            <a:pPr marL="307975" marR="0" lvl="0" indent="-307975" algn="l" rtl="0">
              <a:spcBef>
                <a:spcPts val="0"/>
              </a:spcBef>
              <a:buClr>
                <a:srgbClr val="D9D9D9"/>
              </a:buClr>
              <a:buSzPct val="100000"/>
              <a:buFont typeface="Arial"/>
              <a:buChar char="•"/>
            </a:pPr>
            <a:r>
              <a:rPr lang="en-US" sz="2200" b="0" i="0" u="none" strike="noStrike" cap="none" baseline="0">
                <a:solidFill>
                  <a:srgbClr val="D9D9D9"/>
                </a:solidFill>
                <a:latin typeface="Calibri"/>
                <a:ea typeface="Calibri"/>
                <a:cs typeface="Calibri"/>
                <a:sym typeface="Calibri"/>
              </a:rPr>
              <a:t>Sushi chef just wants to optimize: Sushi, Sashimi &amp; Nori</a:t>
            </a:r>
          </a:p>
          <a:p>
            <a:pPr marL="307975" marR="0" lvl="0" indent="-168275" algn="l" rtl="0">
              <a:spcBef>
                <a:spcPts val="0"/>
              </a:spcBef>
              <a:buClr>
                <a:srgbClr val="D9D9D9"/>
              </a:buClr>
              <a:buFont typeface="Arial"/>
              <a:buNone/>
            </a:pPr>
            <a:endParaRPr sz="2200" b="0" i="0" u="none" strike="noStrike" cap="none" baseline="0">
              <a:solidFill>
                <a:srgbClr val="D9D9D9"/>
              </a:solidFill>
              <a:latin typeface="Calibri"/>
              <a:ea typeface="Calibri"/>
              <a:cs typeface="Calibri"/>
              <a:sym typeface="Calibri"/>
            </a:endParaRPr>
          </a:p>
          <a:p>
            <a:pPr marL="307975" marR="0" lvl="0" indent="-307975" algn="l" rtl="0">
              <a:spcBef>
                <a:spcPts val="0"/>
              </a:spcBef>
              <a:buClr>
                <a:srgbClr val="D9D9D9"/>
              </a:buClr>
              <a:buSzPct val="100000"/>
              <a:buFont typeface="Arial"/>
              <a:buChar char="•"/>
            </a:pPr>
            <a:r>
              <a:rPr lang="en-US" sz="2200" b="0" i="0" u="none" strike="noStrike" cap="none" baseline="0">
                <a:solidFill>
                  <a:srgbClr val="D9D9D9"/>
                </a:solidFill>
                <a:latin typeface="Calibri"/>
                <a:ea typeface="Calibri"/>
                <a:cs typeface="Calibri"/>
                <a:sym typeface="Calibri"/>
              </a:rPr>
              <a:t>Doesn’t necessarily know how to optimize:</a:t>
            </a:r>
          </a:p>
          <a:p>
            <a:pPr marL="765175" marR="0" lvl="1" indent="-333375" algn="l" rtl="0">
              <a:spcBef>
                <a:spcPts val="0"/>
              </a:spcBef>
              <a:buClr>
                <a:srgbClr val="D9D9D9"/>
              </a:buClr>
              <a:buSzPct val="100000"/>
              <a:buFont typeface="Arial"/>
              <a:buChar char="•"/>
            </a:pPr>
            <a:r>
              <a:rPr lang="en-US" sz="2200" b="0" i="0" u="none" strike="noStrike" cap="none" baseline="0">
                <a:solidFill>
                  <a:srgbClr val="D9D9D9"/>
                </a:solidFill>
                <a:latin typeface="Calibri"/>
                <a:ea typeface="Calibri"/>
                <a:cs typeface="Calibri"/>
                <a:sym typeface="Calibri"/>
              </a:rPr>
              <a:t>Cost Per Acquisition</a:t>
            </a:r>
          </a:p>
          <a:p>
            <a:pPr marL="765175" marR="0" lvl="1" indent="-333375" algn="l" rtl="0">
              <a:spcBef>
                <a:spcPts val="0"/>
              </a:spcBef>
              <a:buClr>
                <a:srgbClr val="D9D9D9"/>
              </a:buClr>
              <a:buSzPct val="100000"/>
              <a:buFont typeface="Arial"/>
              <a:buChar char="•"/>
            </a:pPr>
            <a:r>
              <a:rPr lang="en-US" sz="2200" b="0" i="0" u="none" strike="noStrike" cap="none" baseline="0">
                <a:solidFill>
                  <a:srgbClr val="D9D9D9"/>
                </a:solidFill>
                <a:latin typeface="Calibri"/>
                <a:ea typeface="Calibri"/>
                <a:cs typeface="Calibri"/>
                <a:sym typeface="Calibri"/>
              </a:rPr>
              <a:t>Cost Per Click</a:t>
            </a:r>
          </a:p>
          <a:p>
            <a:pPr marL="765175" marR="0" lvl="1" indent="-333375" algn="l" rtl="0">
              <a:spcBef>
                <a:spcPts val="0"/>
              </a:spcBef>
              <a:buClr>
                <a:srgbClr val="D9D9D9"/>
              </a:buClr>
              <a:buSzPct val="100000"/>
              <a:buFont typeface="Arial"/>
              <a:buChar char="•"/>
            </a:pPr>
            <a:r>
              <a:rPr lang="en-US" sz="2200" b="0" i="0" u="none" strike="noStrike" cap="none" baseline="0">
                <a:solidFill>
                  <a:srgbClr val="D9D9D9"/>
                </a:solidFill>
                <a:latin typeface="Calibri"/>
                <a:ea typeface="Calibri"/>
                <a:cs typeface="Calibri"/>
                <a:sym typeface="Calibri"/>
              </a:rPr>
              <a:t>Customer Lifetime Value (LTV)</a:t>
            </a:r>
          </a:p>
          <a:p>
            <a:pPr marL="307975" marR="0" lvl="0" indent="-307975" algn="l" rtl="0">
              <a:spcBef>
                <a:spcPts val="0"/>
              </a:spcBef>
              <a:buNone/>
            </a:pPr>
            <a:endParaRPr sz="2200" b="0" i="0" u="none" strike="noStrike" cap="none" baseline="0">
              <a:solidFill>
                <a:srgbClr val="D9D9D9"/>
              </a:solidFill>
              <a:latin typeface="Calibri"/>
              <a:ea typeface="Calibri"/>
              <a:cs typeface="Calibri"/>
              <a:sym typeface="Calibri"/>
            </a:endParaRPr>
          </a:p>
          <a:p>
            <a:pPr marL="307975" marR="0" lvl="0" indent="-307975" algn="l" rtl="0">
              <a:spcBef>
                <a:spcPts val="0"/>
              </a:spcBef>
              <a:buClr>
                <a:srgbClr val="D9D9D9"/>
              </a:buClr>
              <a:buSzPct val="100000"/>
              <a:buFont typeface="Arial"/>
              <a:buChar char="•"/>
            </a:pPr>
            <a:r>
              <a:rPr lang="en-US" sz="2200" b="0" i="0" u="none" strike="noStrike" cap="none" baseline="0">
                <a:solidFill>
                  <a:srgbClr val="D9D9D9"/>
                </a:solidFill>
                <a:latin typeface="Calibri"/>
                <a:ea typeface="Calibri"/>
                <a:cs typeface="Calibri"/>
                <a:sym typeface="Calibri"/>
              </a:rPr>
              <a:t>Solution: They just set their monthly budget, we maximize clicks for their budget</a:t>
            </a:r>
          </a:p>
          <a:p>
            <a:pPr marL="307975" marR="0" lvl="0" indent="-307975" algn="l" rtl="0">
              <a:spcBef>
                <a:spcPts val="0"/>
              </a:spcBef>
              <a:buNone/>
            </a:pPr>
            <a:endParaRPr sz="2200" b="0" i="0" u="none" strike="noStrike" cap="none" baseline="0">
              <a:solidFill>
                <a:srgbClr val="D9D9D9"/>
              </a:solidFill>
              <a:latin typeface="Calibri"/>
              <a:ea typeface="Calibri"/>
              <a:cs typeface="Calibri"/>
              <a:sym typeface="Calibri"/>
            </a:endParaRPr>
          </a:p>
          <a:p>
            <a:pPr marL="307975" marR="0" lvl="0" indent="-307975" algn="l" rtl="0">
              <a:spcBef>
                <a:spcPts val="0"/>
              </a:spcBef>
              <a:buNone/>
            </a:pPr>
            <a:endParaRPr sz="2200" b="0" i="0" u="none" strike="noStrike" cap="none" baseline="0">
              <a:solidFill>
                <a:srgbClr val="D9D9D9"/>
              </a:solidFill>
              <a:latin typeface="Calibri"/>
              <a:ea typeface="Calibri"/>
              <a:cs typeface="Calibri"/>
              <a:sym typeface="Calibri"/>
            </a:endParaRPr>
          </a:p>
        </p:txBody>
      </p:sp>
      <p:pic>
        <p:nvPicPr>
          <p:cNvPr id="258" name="Shape 258"/>
          <p:cNvPicPr preferRelativeResize="0"/>
          <p:nvPr/>
        </p:nvPicPr>
        <p:blipFill>
          <a:blip r:embed="rId3">
            <a:alphaModFix/>
          </a:blip>
          <a:stretch>
            <a:fillRect/>
          </a:stretch>
        </p:blipFill>
        <p:spPr>
          <a:xfrm>
            <a:off x="6438900" y="0"/>
            <a:ext cx="2705100" cy="1685925"/>
          </a:xfrm>
          <a:prstGeom prst="rect">
            <a:avLst/>
          </a:prstGeom>
          <a:noFill/>
          <a:ln>
            <a:noFill/>
          </a:ln>
        </p:spPr>
      </p:pic>
      <p:pic>
        <p:nvPicPr>
          <p:cNvPr id="259" name="Shape 259"/>
          <p:cNvPicPr preferRelativeResize="0"/>
          <p:nvPr/>
        </p:nvPicPr>
        <p:blipFill>
          <a:blip r:embed="rId4">
            <a:alphaModFix/>
          </a:blip>
          <a:stretch>
            <a:fillRect/>
          </a:stretch>
        </p:blipFill>
        <p:spPr>
          <a:xfrm>
            <a:off x="50800" y="19050"/>
            <a:ext cx="2486025" cy="16478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57200" y="274649"/>
            <a:ext cx="8229600" cy="660600"/>
          </a:xfrm>
          <a:prstGeom prst="rect">
            <a:avLst/>
          </a:prstGeom>
          <a:noFill/>
          <a:ln>
            <a:noFill/>
          </a:ln>
        </p:spPr>
        <p:txBody>
          <a:bodyPr lIns="91425" tIns="45700" rIns="91425" bIns="45700" anchor="ctr" anchorCtr="0">
            <a:noAutofit/>
          </a:bodyPr>
          <a:lstStyle/>
          <a:p>
            <a:pPr lvl="0" rtl="0">
              <a:spcBef>
                <a:spcPts val="0"/>
              </a:spcBef>
              <a:buSzPct val="25000"/>
              <a:buNone/>
            </a:pPr>
            <a:r>
              <a:rPr lang="en-US" sz="3600">
                <a:solidFill>
                  <a:schemeClr val="lt1"/>
                </a:solidFill>
              </a:rPr>
              <a:t>Can we bid for them?</a:t>
            </a:r>
          </a:p>
        </p:txBody>
      </p:sp>
      <p:pic>
        <p:nvPicPr>
          <p:cNvPr id="266" name="Shape 266"/>
          <p:cNvPicPr preferRelativeResize="0"/>
          <p:nvPr/>
        </p:nvPicPr>
        <p:blipFill>
          <a:blip r:embed="rId3">
            <a:alphaModFix/>
          </a:blip>
          <a:stretch>
            <a:fillRect/>
          </a:stretch>
        </p:blipFill>
        <p:spPr>
          <a:xfrm>
            <a:off x="1276350" y="1214425"/>
            <a:ext cx="6591300" cy="4429125"/>
          </a:xfrm>
          <a:prstGeom prst="rect">
            <a:avLst/>
          </a:prstGeom>
          <a:noFill/>
          <a:ln>
            <a:noFill/>
          </a:ln>
        </p:spPr>
      </p:pic>
      <p:sp>
        <p:nvSpPr>
          <p:cNvPr id="267" name="Shape 267"/>
          <p:cNvSpPr txBox="1"/>
          <p:nvPr/>
        </p:nvSpPr>
        <p:spPr>
          <a:xfrm>
            <a:off x="5197350" y="2788750"/>
            <a:ext cx="2670300" cy="1168800"/>
          </a:xfrm>
          <a:prstGeom prst="rect">
            <a:avLst/>
          </a:prstGeom>
          <a:noFill/>
          <a:ln>
            <a:noFill/>
          </a:ln>
        </p:spPr>
        <p:txBody>
          <a:bodyPr lIns="91425" tIns="91425" rIns="91425" bIns="91425" anchor="t" anchorCtr="0">
            <a:noAutofit/>
          </a:bodyPr>
          <a:lstStyle/>
          <a:p>
            <a:pPr lvl="0" rtl="0">
              <a:spcBef>
                <a:spcPts val="0"/>
              </a:spcBef>
              <a:buNone/>
            </a:pPr>
            <a:r>
              <a:rPr lang="en-US" sz="2200">
                <a:solidFill>
                  <a:srgbClr val="FFFFFF"/>
                </a:solidFill>
              </a:rPr>
              <a:t>for a given budget, how many clicks fit in that budget?</a:t>
            </a:r>
          </a:p>
        </p:txBody>
      </p:sp>
      <p:cxnSp>
        <p:nvCxnSpPr>
          <p:cNvPr id="268" name="Shape 268"/>
          <p:cNvCxnSpPr>
            <a:stCxn id="267" idx="1"/>
          </p:cNvCxnSpPr>
          <p:nvPr/>
        </p:nvCxnSpPr>
        <p:spPr>
          <a:xfrm flipH="1">
            <a:off x="2881650" y="3373150"/>
            <a:ext cx="2315700" cy="380400"/>
          </a:xfrm>
          <a:prstGeom prst="straightConnector1">
            <a:avLst/>
          </a:prstGeom>
          <a:noFill/>
          <a:ln w="19050" cap="flat">
            <a:solidFill>
              <a:srgbClr val="FFFFFF"/>
            </a:solidFill>
            <a:prstDash val="solid"/>
            <a:round/>
            <a:headEnd type="none" w="lg" len="lg"/>
            <a:tailEnd type="triangle" w="lg" len="lg"/>
          </a:ln>
        </p:spPr>
      </p:cxn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457200" y="274649"/>
            <a:ext cx="8229600" cy="660600"/>
          </a:xfrm>
          <a:prstGeom prst="rect">
            <a:avLst/>
          </a:prstGeom>
          <a:noFill/>
          <a:ln>
            <a:noFill/>
          </a:ln>
        </p:spPr>
        <p:txBody>
          <a:bodyPr lIns="91425" tIns="45700" rIns="91425" bIns="45700" anchor="ctr" anchorCtr="0">
            <a:noAutofit/>
          </a:bodyPr>
          <a:lstStyle/>
          <a:p>
            <a:pPr lvl="0" rtl="0">
              <a:spcBef>
                <a:spcPts val="0"/>
              </a:spcBef>
              <a:buSzPct val="25000"/>
              <a:buNone/>
            </a:pPr>
            <a:r>
              <a:rPr lang="en-US" sz="3600">
                <a:solidFill>
                  <a:schemeClr val="lt1"/>
                </a:solidFill>
              </a:rPr>
              <a:t>Can we bid for them?</a:t>
            </a:r>
          </a:p>
        </p:txBody>
      </p:sp>
      <p:pic>
        <p:nvPicPr>
          <p:cNvPr id="275" name="Shape 275"/>
          <p:cNvPicPr preferRelativeResize="0"/>
          <p:nvPr/>
        </p:nvPicPr>
        <p:blipFill>
          <a:blip r:embed="rId3">
            <a:alphaModFix/>
          </a:blip>
          <a:stretch>
            <a:fillRect/>
          </a:stretch>
        </p:blipFill>
        <p:spPr>
          <a:xfrm>
            <a:off x="1271575" y="1204900"/>
            <a:ext cx="6600825" cy="4448175"/>
          </a:xfrm>
          <a:prstGeom prst="rect">
            <a:avLst/>
          </a:prstGeom>
          <a:noFill/>
          <a:ln>
            <a:noFill/>
          </a:ln>
        </p:spPr>
      </p:pic>
      <p:sp>
        <p:nvSpPr>
          <p:cNvPr id="276" name="Shape 276"/>
          <p:cNvSpPr txBox="1"/>
          <p:nvPr/>
        </p:nvSpPr>
        <p:spPr>
          <a:xfrm>
            <a:off x="5261750" y="2551775"/>
            <a:ext cx="2670300" cy="1450500"/>
          </a:xfrm>
          <a:prstGeom prst="rect">
            <a:avLst/>
          </a:prstGeom>
          <a:noFill/>
          <a:ln>
            <a:noFill/>
          </a:ln>
        </p:spPr>
        <p:txBody>
          <a:bodyPr lIns="91425" tIns="91425" rIns="91425" bIns="91425" anchor="t" anchorCtr="0">
            <a:noAutofit/>
          </a:bodyPr>
          <a:lstStyle/>
          <a:p>
            <a:pPr lvl="0" rtl="0">
              <a:spcBef>
                <a:spcPts val="0"/>
              </a:spcBef>
              <a:buNone/>
            </a:pPr>
            <a:r>
              <a:rPr lang="en-US" sz="2200">
                <a:solidFill>
                  <a:srgbClr val="FFFFFF"/>
                </a:solidFill>
              </a:rPr>
              <a:t>given competition, how many auctions/clicks can be won?</a:t>
            </a:r>
          </a:p>
        </p:txBody>
      </p:sp>
      <p:cxnSp>
        <p:nvCxnSpPr>
          <p:cNvPr id="277" name="Shape 277"/>
          <p:cNvCxnSpPr>
            <a:stCxn id="276" idx="1"/>
          </p:cNvCxnSpPr>
          <p:nvPr/>
        </p:nvCxnSpPr>
        <p:spPr>
          <a:xfrm rot="10800000">
            <a:off x="3591950" y="2833925"/>
            <a:ext cx="1669800" cy="443100"/>
          </a:xfrm>
          <a:prstGeom prst="straightConnector1">
            <a:avLst/>
          </a:prstGeom>
          <a:noFill/>
          <a:ln w="19050" cap="flat">
            <a:solidFill>
              <a:srgbClr val="FFFFFF"/>
            </a:solidFill>
            <a:prstDash val="solid"/>
            <a:round/>
            <a:headEnd type="none" w="lg" len="lg"/>
            <a:tailEnd type="triangle" w="lg" len="lg"/>
          </a:ln>
        </p:spPr>
      </p:cxn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457200" y="274649"/>
            <a:ext cx="8229600" cy="660600"/>
          </a:xfrm>
          <a:prstGeom prst="rect">
            <a:avLst/>
          </a:prstGeom>
          <a:noFill/>
          <a:ln>
            <a:noFill/>
          </a:ln>
        </p:spPr>
        <p:txBody>
          <a:bodyPr lIns="91425" tIns="45700" rIns="91425" bIns="45700" anchor="ctr" anchorCtr="0">
            <a:noAutofit/>
          </a:bodyPr>
          <a:lstStyle/>
          <a:p>
            <a:pPr lvl="0" rtl="0">
              <a:spcBef>
                <a:spcPts val="0"/>
              </a:spcBef>
              <a:buSzPct val="25000"/>
              <a:buNone/>
            </a:pPr>
            <a:r>
              <a:rPr lang="en-US" sz="3600">
                <a:solidFill>
                  <a:schemeClr val="lt1"/>
                </a:solidFill>
              </a:rPr>
              <a:t>Yes, we can bid for them!</a:t>
            </a:r>
          </a:p>
        </p:txBody>
      </p:sp>
      <p:pic>
        <p:nvPicPr>
          <p:cNvPr id="284" name="Shape 284"/>
          <p:cNvPicPr preferRelativeResize="0"/>
          <p:nvPr/>
        </p:nvPicPr>
        <p:blipFill>
          <a:blip r:embed="rId3">
            <a:alphaModFix/>
          </a:blip>
          <a:stretch>
            <a:fillRect/>
          </a:stretch>
        </p:blipFill>
        <p:spPr>
          <a:xfrm>
            <a:off x="1271575" y="1204900"/>
            <a:ext cx="6600825" cy="4448175"/>
          </a:xfrm>
          <a:prstGeom prst="rect">
            <a:avLst/>
          </a:prstGeom>
          <a:noFill/>
          <a:ln>
            <a:noFill/>
          </a:ln>
        </p:spPr>
      </p:pic>
      <p:cxnSp>
        <p:nvCxnSpPr>
          <p:cNvPr id="285" name="Shape 285"/>
          <p:cNvCxnSpPr>
            <a:stCxn id="286" idx="1"/>
          </p:cNvCxnSpPr>
          <p:nvPr/>
        </p:nvCxnSpPr>
        <p:spPr>
          <a:xfrm flipH="1">
            <a:off x="2946050" y="3429000"/>
            <a:ext cx="2315700" cy="380400"/>
          </a:xfrm>
          <a:prstGeom prst="straightConnector1">
            <a:avLst/>
          </a:prstGeom>
          <a:noFill/>
          <a:ln w="19050" cap="flat">
            <a:solidFill>
              <a:srgbClr val="FFFFFF"/>
            </a:solidFill>
            <a:prstDash val="solid"/>
            <a:round/>
            <a:headEnd type="none" w="lg" len="lg"/>
            <a:tailEnd type="triangle" w="lg" len="lg"/>
          </a:ln>
        </p:spPr>
      </p:cxnSp>
      <p:sp>
        <p:nvSpPr>
          <p:cNvPr id="286" name="Shape 286"/>
          <p:cNvSpPr txBox="1"/>
          <p:nvPr/>
        </p:nvSpPr>
        <p:spPr>
          <a:xfrm>
            <a:off x="5261750" y="2640750"/>
            <a:ext cx="2670300" cy="1576499"/>
          </a:xfrm>
          <a:prstGeom prst="rect">
            <a:avLst/>
          </a:prstGeom>
          <a:noFill/>
          <a:ln>
            <a:noFill/>
          </a:ln>
        </p:spPr>
        <p:txBody>
          <a:bodyPr lIns="91425" tIns="91425" rIns="91425" bIns="91425" anchor="t" anchorCtr="0">
            <a:noAutofit/>
          </a:bodyPr>
          <a:lstStyle/>
          <a:p>
            <a:pPr>
              <a:spcBef>
                <a:spcPts val="0"/>
              </a:spcBef>
              <a:buNone/>
            </a:pPr>
            <a:r>
              <a:rPr lang="en-US" sz="2200">
                <a:solidFill>
                  <a:srgbClr val="FFFFFF"/>
                </a:solidFill>
              </a:rPr>
              <a:t>most possible clicks given budget and competition - that’s the bid!</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275166"/>
            <a:ext cx="8229600" cy="1143200"/>
          </a:xfrm>
          <a:prstGeom prst="rect">
            <a:avLst/>
          </a:prstGeom>
          <a:noFill/>
          <a:ln>
            <a:noFill/>
          </a:ln>
        </p:spPr>
        <p:txBody>
          <a:bodyPr lIns="91425" tIns="91425" rIns="91425" bIns="91425" anchor="ctr" anchorCtr="0">
            <a:noAutofit/>
          </a:bodyPr>
          <a:lstStyle/>
          <a:p>
            <a:pPr marL="0" marR="0" lvl="0" indent="0" algn="ctr" rtl="0">
              <a:spcBef>
                <a:spcPts val="0"/>
              </a:spcBef>
              <a:spcAft>
                <a:spcPts val="0"/>
              </a:spcAft>
              <a:buClr>
                <a:srgbClr val="FFFFFF"/>
              </a:buClr>
              <a:buSzPct val="25000"/>
              <a:buFont typeface="Arial"/>
              <a:buNone/>
            </a:pPr>
            <a:r>
              <a:rPr lang="en-US" sz="2400" b="1" i="0" u="none" strike="noStrike" cap="none" baseline="0">
                <a:solidFill>
                  <a:srgbClr val="FFFFFF"/>
                </a:solidFill>
                <a:latin typeface="Arial"/>
                <a:ea typeface="Arial"/>
                <a:cs typeface="Arial"/>
                <a:sym typeface="Arial"/>
              </a:rPr>
              <a:t>Where do our local ads show?</a:t>
            </a:r>
          </a:p>
        </p:txBody>
      </p:sp>
      <p:sp>
        <p:nvSpPr>
          <p:cNvPr id="80" name="Shape 80"/>
          <p:cNvSpPr txBox="1"/>
          <p:nvPr/>
        </p:nvSpPr>
        <p:spPr>
          <a:xfrm>
            <a:off x="810039" y="5588632"/>
            <a:ext cx="1292398" cy="433600"/>
          </a:xfrm>
          <a:prstGeom prst="rect">
            <a:avLst/>
          </a:prstGeom>
          <a:noFill/>
          <a:ln>
            <a:noFill/>
          </a:ln>
        </p:spPr>
        <p:txBody>
          <a:bodyPr lIns="91425" tIns="91425" rIns="91425" bIns="91425" anchor="ctr" anchorCtr="0">
            <a:noAutofit/>
          </a:bodyPr>
          <a:lstStyle/>
          <a:p>
            <a:pPr marL="0" marR="0" lvl="0" indent="0" algn="l" rtl="0">
              <a:spcBef>
                <a:spcPts val="0"/>
              </a:spcBef>
              <a:buClr>
                <a:srgbClr val="D9D9D9"/>
              </a:buClr>
              <a:buSzPct val="25000"/>
              <a:buFont typeface="Calibri"/>
              <a:buNone/>
            </a:pPr>
            <a:r>
              <a:rPr lang="en-US" sz="1800" b="0" i="0" u="none" strike="noStrike" cap="none" baseline="0">
                <a:solidFill>
                  <a:srgbClr val="D9D9D9"/>
                </a:solidFill>
                <a:latin typeface="Calibri"/>
                <a:ea typeface="Calibri"/>
                <a:cs typeface="Calibri"/>
                <a:sym typeface="Calibri"/>
              </a:rPr>
              <a:t>m.yelp.com</a:t>
            </a:r>
          </a:p>
        </p:txBody>
      </p:sp>
      <p:sp>
        <p:nvSpPr>
          <p:cNvPr id="81" name="Shape 81"/>
          <p:cNvSpPr txBox="1"/>
          <p:nvPr/>
        </p:nvSpPr>
        <p:spPr>
          <a:xfrm>
            <a:off x="3509028" y="5588632"/>
            <a:ext cx="1936199" cy="433600"/>
          </a:xfrm>
          <a:prstGeom prst="rect">
            <a:avLst/>
          </a:prstGeom>
          <a:noFill/>
          <a:ln>
            <a:noFill/>
          </a:ln>
        </p:spPr>
        <p:txBody>
          <a:bodyPr lIns="91425" tIns="91425" rIns="91425" bIns="91425" anchor="ctr" anchorCtr="0">
            <a:noAutofit/>
          </a:bodyPr>
          <a:lstStyle/>
          <a:p>
            <a:pPr marL="0" marR="0" lvl="0" indent="0" algn="l" rtl="0">
              <a:spcBef>
                <a:spcPts val="0"/>
              </a:spcBef>
              <a:buClr>
                <a:srgbClr val="D9D9D9"/>
              </a:buClr>
              <a:buSzPct val="25000"/>
              <a:buFont typeface="Calibri"/>
              <a:buNone/>
            </a:pPr>
            <a:r>
              <a:rPr lang="en-US" sz="1800" b="0" i="0" u="none" strike="noStrike" cap="none" baseline="0">
                <a:solidFill>
                  <a:srgbClr val="D9D9D9"/>
                </a:solidFill>
                <a:latin typeface="Calibri"/>
                <a:ea typeface="Calibri"/>
                <a:cs typeface="Calibri"/>
                <a:sym typeface="Calibri"/>
              </a:rPr>
              <a:t>iOS, Android apps</a:t>
            </a:r>
          </a:p>
        </p:txBody>
      </p:sp>
      <p:sp>
        <p:nvSpPr>
          <p:cNvPr id="82" name="Shape 82"/>
          <p:cNvSpPr txBox="1"/>
          <p:nvPr/>
        </p:nvSpPr>
        <p:spPr>
          <a:xfrm>
            <a:off x="6362814" y="5578267"/>
            <a:ext cx="1936199" cy="433600"/>
          </a:xfrm>
          <a:prstGeom prst="rect">
            <a:avLst/>
          </a:prstGeom>
          <a:noFill/>
          <a:ln>
            <a:noFill/>
          </a:ln>
        </p:spPr>
        <p:txBody>
          <a:bodyPr lIns="91425" tIns="91425" rIns="91425" bIns="91425" anchor="ctr" anchorCtr="0">
            <a:noAutofit/>
          </a:bodyPr>
          <a:lstStyle/>
          <a:p>
            <a:pPr marL="0" marR="0" lvl="0" indent="0" algn="ctr" rtl="0">
              <a:spcBef>
                <a:spcPts val="0"/>
              </a:spcBef>
              <a:buClr>
                <a:srgbClr val="D9D9D9"/>
              </a:buClr>
              <a:buSzPct val="25000"/>
              <a:buFont typeface="Calibri"/>
              <a:buNone/>
            </a:pPr>
            <a:r>
              <a:rPr lang="en-US" sz="1800" b="0" i="0" u="none" strike="noStrike" cap="none" baseline="0">
                <a:solidFill>
                  <a:srgbClr val="D9D9D9"/>
                </a:solidFill>
                <a:latin typeface="Calibri"/>
                <a:ea typeface="Calibri"/>
                <a:cs typeface="Calibri"/>
                <a:sym typeface="Calibri"/>
              </a:rPr>
              <a:t>www</a:t>
            </a:r>
          </a:p>
        </p:txBody>
      </p:sp>
      <p:pic>
        <p:nvPicPr>
          <p:cNvPr id="83" name="Shape 83"/>
          <p:cNvPicPr preferRelativeResize="0"/>
          <p:nvPr/>
        </p:nvPicPr>
        <p:blipFill rotWithShape="1">
          <a:blip r:embed="rId3">
            <a:alphaModFix/>
          </a:blip>
          <a:srcRect/>
          <a:stretch/>
        </p:blipFill>
        <p:spPr>
          <a:xfrm>
            <a:off x="6134250" y="1345801"/>
            <a:ext cx="2793114" cy="4175567"/>
          </a:xfrm>
          <a:prstGeom prst="rect">
            <a:avLst/>
          </a:prstGeom>
          <a:noFill/>
          <a:ln>
            <a:noFill/>
          </a:ln>
        </p:spPr>
      </p:pic>
      <p:pic>
        <p:nvPicPr>
          <p:cNvPr id="84" name="Shape 84"/>
          <p:cNvPicPr preferRelativeResize="0"/>
          <p:nvPr/>
        </p:nvPicPr>
        <p:blipFill rotWithShape="1">
          <a:blip r:embed="rId4">
            <a:alphaModFix/>
          </a:blip>
          <a:srcRect/>
          <a:stretch/>
        </p:blipFill>
        <p:spPr>
          <a:xfrm>
            <a:off x="112553" y="1345800"/>
            <a:ext cx="2759532" cy="4060565"/>
          </a:xfrm>
          <a:prstGeom prst="rect">
            <a:avLst/>
          </a:prstGeom>
          <a:noFill/>
          <a:ln>
            <a:noFill/>
          </a:ln>
        </p:spPr>
      </p:pic>
      <p:pic>
        <p:nvPicPr>
          <p:cNvPr id="85" name="Shape 85"/>
          <p:cNvPicPr preferRelativeResize="0"/>
          <p:nvPr/>
        </p:nvPicPr>
        <p:blipFill rotWithShape="1">
          <a:blip r:embed="rId5">
            <a:alphaModFix/>
          </a:blip>
          <a:srcRect/>
          <a:stretch/>
        </p:blipFill>
        <p:spPr>
          <a:xfrm>
            <a:off x="3315530" y="1345783"/>
            <a:ext cx="2447876" cy="4060565"/>
          </a:xfrm>
          <a:prstGeom prst="rect">
            <a:avLst/>
          </a:prstGeom>
          <a:noFill/>
          <a:ln>
            <a:noFill/>
          </a:ln>
        </p:spPr>
      </p:pic>
      <p:sp>
        <p:nvSpPr>
          <p:cNvPr id="86" name="Shape 86"/>
          <p:cNvSpPr/>
          <p:nvPr/>
        </p:nvSpPr>
        <p:spPr>
          <a:xfrm>
            <a:off x="4479667" y="3244333"/>
            <a:ext cx="18466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 </a:t>
            </a: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133350" y="274650"/>
            <a:ext cx="9010499" cy="1077899"/>
          </a:xfrm>
          <a:prstGeom prst="rect">
            <a:avLst/>
          </a:prstGeom>
          <a:noFill/>
          <a:ln>
            <a:noFill/>
          </a:ln>
        </p:spPr>
        <p:txBody>
          <a:bodyPr lIns="91425" tIns="45700" rIns="91425" bIns="45700" anchor="ctr" anchorCtr="0">
            <a:noAutofit/>
          </a:bodyPr>
          <a:lstStyle/>
          <a:p>
            <a:pPr lvl="0" rtl="0">
              <a:spcBef>
                <a:spcPts val="0"/>
              </a:spcBef>
              <a:buSzPct val="25000"/>
              <a:buNone/>
            </a:pPr>
            <a:r>
              <a:rPr lang="en-US" sz="3600">
                <a:solidFill>
                  <a:schemeClr val="lt1"/>
                </a:solidFill>
              </a:rPr>
              <a:t>The “lowest price” clicks that </a:t>
            </a:r>
          </a:p>
          <a:p>
            <a:pPr lvl="0" rtl="0">
              <a:spcBef>
                <a:spcPts val="0"/>
              </a:spcBef>
              <a:buSzPct val="25000"/>
              <a:buNone/>
            </a:pPr>
            <a:r>
              <a:rPr lang="en-US" sz="3600">
                <a:solidFill>
                  <a:schemeClr val="lt1"/>
                </a:solidFill>
              </a:rPr>
              <a:t>fulfill budget</a:t>
            </a:r>
          </a:p>
        </p:txBody>
      </p:sp>
      <p:pic>
        <p:nvPicPr>
          <p:cNvPr id="293" name="Shape 293"/>
          <p:cNvPicPr preferRelativeResize="0"/>
          <p:nvPr/>
        </p:nvPicPr>
        <p:blipFill rotWithShape="1">
          <a:blip r:embed="rId3">
            <a:alphaModFix/>
          </a:blip>
          <a:srcRect l="10658"/>
          <a:stretch/>
        </p:blipFill>
        <p:spPr>
          <a:xfrm>
            <a:off x="1971525" y="1662100"/>
            <a:ext cx="5905650" cy="4448175"/>
          </a:xfrm>
          <a:prstGeom prst="rect">
            <a:avLst/>
          </a:prstGeom>
          <a:noFill/>
          <a:ln>
            <a:noFill/>
          </a:ln>
        </p:spPr>
      </p:pic>
      <p:sp>
        <p:nvSpPr>
          <p:cNvPr id="294" name="Shape 294"/>
          <p:cNvSpPr txBox="1"/>
          <p:nvPr/>
        </p:nvSpPr>
        <p:spPr>
          <a:xfrm>
            <a:off x="1038225" y="3314687"/>
            <a:ext cx="933300" cy="495299"/>
          </a:xfrm>
          <a:prstGeom prst="rect">
            <a:avLst/>
          </a:prstGeom>
          <a:noFill/>
          <a:ln>
            <a:noFill/>
          </a:ln>
        </p:spPr>
        <p:txBody>
          <a:bodyPr lIns="91425" tIns="91425" rIns="91425" bIns="91425" anchor="t" anchorCtr="0">
            <a:noAutofit/>
          </a:bodyPr>
          <a:lstStyle/>
          <a:p>
            <a:pPr rtl="0">
              <a:spcBef>
                <a:spcPts val="0"/>
              </a:spcBef>
              <a:buNone/>
            </a:pPr>
            <a:r>
              <a:rPr lang="en-US" sz="2400">
                <a:solidFill>
                  <a:srgbClr val="FFFFFF"/>
                </a:solidFill>
              </a:rPr>
              <a:t>Bid</a:t>
            </a:r>
          </a:p>
          <a:p>
            <a:pPr>
              <a:spcBef>
                <a:spcPts val="0"/>
              </a:spcBef>
              <a:buNone/>
            </a:pPr>
            <a:r>
              <a:rPr lang="en-US" sz="2400">
                <a:solidFill>
                  <a:srgbClr val="FFFFFF"/>
                </a:solidFill>
              </a:rPr>
              <a:t>Price</a:t>
            </a:r>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457200" y="274649"/>
            <a:ext cx="8229600" cy="660600"/>
          </a:xfrm>
          <a:prstGeom prst="rect">
            <a:avLst/>
          </a:prstGeom>
          <a:noFill/>
          <a:ln>
            <a:noFill/>
          </a:ln>
        </p:spPr>
        <p:txBody>
          <a:bodyPr lIns="91425" tIns="45700" rIns="91425" bIns="45700" anchor="ctr" anchorCtr="0">
            <a:noAutofit/>
          </a:bodyPr>
          <a:lstStyle/>
          <a:p>
            <a:pPr lvl="0" rtl="0">
              <a:spcBef>
                <a:spcPts val="0"/>
              </a:spcBef>
              <a:buSzPct val="25000"/>
              <a:buNone/>
            </a:pPr>
            <a:r>
              <a:rPr lang="en-US" sz="3600">
                <a:solidFill>
                  <a:schemeClr val="lt1"/>
                </a:solidFill>
              </a:rPr>
              <a:t>How do you find the intersection?</a:t>
            </a:r>
          </a:p>
        </p:txBody>
      </p:sp>
      <p:pic>
        <p:nvPicPr>
          <p:cNvPr id="301" name="Shape 301"/>
          <p:cNvPicPr preferRelativeResize="0"/>
          <p:nvPr/>
        </p:nvPicPr>
        <p:blipFill>
          <a:blip r:embed="rId3">
            <a:alphaModFix/>
          </a:blip>
          <a:stretch>
            <a:fillRect/>
          </a:stretch>
        </p:blipFill>
        <p:spPr>
          <a:xfrm>
            <a:off x="1271575" y="1204900"/>
            <a:ext cx="6600825" cy="4448175"/>
          </a:xfrm>
          <a:prstGeom prst="rect">
            <a:avLst/>
          </a:prstGeom>
          <a:noFill/>
          <a:ln>
            <a:noFill/>
          </a:ln>
        </p:spPr>
      </p:pic>
      <p:sp>
        <p:nvSpPr>
          <p:cNvPr id="302" name="Shape 302"/>
          <p:cNvSpPr txBox="1"/>
          <p:nvPr/>
        </p:nvSpPr>
        <p:spPr>
          <a:xfrm>
            <a:off x="6069725" y="3592550"/>
            <a:ext cx="2670300" cy="1152899"/>
          </a:xfrm>
          <a:prstGeom prst="rect">
            <a:avLst/>
          </a:prstGeom>
          <a:noFill/>
          <a:ln>
            <a:noFill/>
          </a:ln>
        </p:spPr>
        <p:txBody>
          <a:bodyPr lIns="91425" tIns="91425" rIns="91425" bIns="91425" anchor="t" anchorCtr="0">
            <a:noAutofit/>
          </a:bodyPr>
          <a:lstStyle/>
          <a:p>
            <a:pPr marL="0" lvl="0" indent="0" rtl="0">
              <a:spcBef>
                <a:spcPts val="0"/>
              </a:spcBef>
              <a:buNone/>
            </a:pPr>
            <a:r>
              <a:rPr lang="en-US" sz="2200" dirty="0">
                <a:solidFill>
                  <a:srgbClr val="FFFFFF"/>
                </a:solidFill>
              </a:rPr>
              <a:t>It’s easy to draw this line…</a:t>
            </a:r>
          </a:p>
          <a:p>
            <a:pPr marL="457200" lvl="0" indent="0" rtl="0">
              <a:spcBef>
                <a:spcPts val="0"/>
              </a:spcBef>
              <a:buNone/>
            </a:pPr>
            <a:r>
              <a:rPr lang="en-US" sz="2200" dirty="0">
                <a:solidFill>
                  <a:srgbClr val="FFFFFF"/>
                </a:solidFill>
              </a:rPr>
              <a:t>y = budget / bid</a:t>
            </a:r>
          </a:p>
        </p:txBody>
      </p:sp>
      <p:cxnSp>
        <p:nvCxnSpPr>
          <p:cNvPr id="303" name="Shape 303"/>
          <p:cNvCxnSpPr>
            <a:stCxn id="302" idx="1"/>
          </p:cNvCxnSpPr>
          <p:nvPr/>
        </p:nvCxnSpPr>
        <p:spPr>
          <a:xfrm flipH="1">
            <a:off x="3754025" y="4168999"/>
            <a:ext cx="2315700" cy="380400"/>
          </a:xfrm>
          <a:prstGeom prst="straightConnector1">
            <a:avLst/>
          </a:prstGeom>
          <a:noFill/>
          <a:ln w="19050" cap="flat">
            <a:solidFill>
              <a:srgbClr val="FFFFFF"/>
            </a:solidFill>
            <a:prstDash val="solid"/>
            <a:round/>
            <a:headEnd type="none" w="lg" len="lg"/>
            <a:tailEnd type="triangle" w="lg" len="lg"/>
          </a:ln>
        </p:spPr>
      </p:cxn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457200" y="274649"/>
            <a:ext cx="8229600" cy="660600"/>
          </a:xfrm>
          <a:prstGeom prst="rect">
            <a:avLst/>
          </a:prstGeom>
          <a:noFill/>
          <a:ln>
            <a:noFill/>
          </a:ln>
        </p:spPr>
        <p:txBody>
          <a:bodyPr lIns="91425" tIns="45700" rIns="91425" bIns="45700" anchor="ctr" anchorCtr="0">
            <a:noAutofit/>
          </a:bodyPr>
          <a:lstStyle/>
          <a:p>
            <a:pPr lvl="0" rtl="0">
              <a:spcBef>
                <a:spcPts val="0"/>
              </a:spcBef>
              <a:buSzPct val="25000"/>
              <a:buNone/>
            </a:pPr>
            <a:r>
              <a:rPr lang="en-US" sz="3600">
                <a:solidFill>
                  <a:schemeClr val="lt1"/>
                </a:solidFill>
              </a:rPr>
              <a:t>How do you find the intersection?</a:t>
            </a:r>
          </a:p>
        </p:txBody>
      </p:sp>
      <p:pic>
        <p:nvPicPr>
          <p:cNvPr id="310" name="Shape 310"/>
          <p:cNvPicPr preferRelativeResize="0"/>
          <p:nvPr/>
        </p:nvPicPr>
        <p:blipFill>
          <a:blip r:embed="rId3">
            <a:alphaModFix/>
          </a:blip>
          <a:stretch>
            <a:fillRect/>
          </a:stretch>
        </p:blipFill>
        <p:spPr>
          <a:xfrm>
            <a:off x="1271575" y="1204900"/>
            <a:ext cx="6600825" cy="4448175"/>
          </a:xfrm>
          <a:prstGeom prst="rect">
            <a:avLst/>
          </a:prstGeom>
          <a:noFill/>
          <a:ln>
            <a:noFill/>
          </a:ln>
        </p:spPr>
      </p:pic>
      <p:cxnSp>
        <p:nvCxnSpPr>
          <p:cNvPr id="311" name="Shape 311"/>
          <p:cNvCxnSpPr>
            <a:stCxn id="312" idx="1"/>
          </p:cNvCxnSpPr>
          <p:nvPr/>
        </p:nvCxnSpPr>
        <p:spPr>
          <a:xfrm flipH="1">
            <a:off x="3754025" y="4168999"/>
            <a:ext cx="2315700" cy="380400"/>
          </a:xfrm>
          <a:prstGeom prst="straightConnector1">
            <a:avLst/>
          </a:prstGeom>
          <a:noFill/>
          <a:ln w="19050" cap="flat">
            <a:solidFill>
              <a:srgbClr val="FFFFFF"/>
            </a:solidFill>
            <a:prstDash val="solid"/>
            <a:round/>
            <a:headEnd type="none" w="lg" len="lg"/>
            <a:tailEnd type="triangle" w="lg" len="lg"/>
          </a:ln>
        </p:spPr>
      </p:cxnSp>
      <p:sp>
        <p:nvSpPr>
          <p:cNvPr id="312" name="Shape 312"/>
          <p:cNvSpPr txBox="1"/>
          <p:nvPr/>
        </p:nvSpPr>
        <p:spPr>
          <a:xfrm>
            <a:off x="6069725" y="3592550"/>
            <a:ext cx="2670300" cy="1152899"/>
          </a:xfrm>
          <a:prstGeom prst="rect">
            <a:avLst/>
          </a:prstGeom>
          <a:noFill/>
          <a:ln>
            <a:noFill/>
          </a:ln>
        </p:spPr>
        <p:txBody>
          <a:bodyPr lIns="91425" tIns="91425" rIns="91425" bIns="91425" anchor="t" anchorCtr="0">
            <a:noAutofit/>
          </a:bodyPr>
          <a:lstStyle/>
          <a:p>
            <a:pPr marL="0" lvl="0" indent="0" rtl="0">
              <a:spcBef>
                <a:spcPts val="0"/>
              </a:spcBef>
              <a:buNone/>
            </a:pPr>
            <a:r>
              <a:rPr lang="en-US" sz="2200" dirty="0">
                <a:solidFill>
                  <a:srgbClr val="FFFFFF"/>
                </a:solidFill>
              </a:rPr>
              <a:t>It’s easy to draw this line…</a:t>
            </a:r>
          </a:p>
          <a:p>
            <a:pPr marL="457200" lvl="0" indent="0" rtl="0">
              <a:spcBef>
                <a:spcPts val="0"/>
              </a:spcBef>
              <a:buNone/>
            </a:pPr>
            <a:r>
              <a:rPr lang="en-US" sz="2200" dirty="0">
                <a:solidFill>
                  <a:srgbClr val="FFFFFF"/>
                </a:solidFill>
              </a:rPr>
              <a:t>y = budget / bid</a:t>
            </a:r>
          </a:p>
        </p:txBody>
      </p:sp>
      <p:sp>
        <p:nvSpPr>
          <p:cNvPr id="313" name="Shape 313"/>
          <p:cNvSpPr txBox="1"/>
          <p:nvPr/>
        </p:nvSpPr>
        <p:spPr>
          <a:xfrm>
            <a:off x="5988275" y="1905925"/>
            <a:ext cx="2446200" cy="1212599"/>
          </a:xfrm>
          <a:prstGeom prst="rect">
            <a:avLst/>
          </a:prstGeom>
          <a:noFill/>
          <a:ln>
            <a:noFill/>
          </a:ln>
        </p:spPr>
        <p:txBody>
          <a:bodyPr lIns="91425" tIns="91425" rIns="91425" bIns="91425" anchor="t" anchorCtr="0">
            <a:noAutofit/>
          </a:bodyPr>
          <a:lstStyle/>
          <a:p>
            <a:pPr lvl="0" rtl="0">
              <a:spcBef>
                <a:spcPts val="0"/>
              </a:spcBef>
              <a:buNone/>
            </a:pPr>
            <a:r>
              <a:rPr lang="en-US" sz="2200">
                <a:solidFill>
                  <a:srgbClr val="FFFFFF"/>
                </a:solidFill>
              </a:rPr>
              <a:t>We can sample this line based on past auctions.</a:t>
            </a:r>
          </a:p>
        </p:txBody>
      </p:sp>
      <p:cxnSp>
        <p:nvCxnSpPr>
          <p:cNvPr id="314" name="Shape 314"/>
          <p:cNvCxnSpPr>
            <a:stCxn id="313" idx="1"/>
          </p:cNvCxnSpPr>
          <p:nvPr/>
        </p:nvCxnSpPr>
        <p:spPr>
          <a:xfrm rot="10800000">
            <a:off x="4838075" y="2272224"/>
            <a:ext cx="1150200" cy="240000"/>
          </a:xfrm>
          <a:prstGeom prst="straightConnector1">
            <a:avLst/>
          </a:prstGeom>
          <a:noFill/>
          <a:ln w="19050" cap="flat">
            <a:solidFill>
              <a:srgbClr val="FFFFFF"/>
            </a:solidFill>
            <a:prstDash val="solid"/>
            <a:round/>
            <a:headEnd type="none" w="lg" len="lg"/>
            <a:tailEnd type="triangle" w="lg" len="lg"/>
          </a:ln>
        </p:spPr>
      </p:cxn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274649"/>
            <a:ext cx="8229600" cy="660600"/>
          </a:xfrm>
          <a:prstGeom prst="rect">
            <a:avLst/>
          </a:prstGeom>
          <a:noFill/>
          <a:ln>
            <a:noFill/>
          </a:ln>
        </p:spPr>
        <p:txBody>
          <a:bodyPr lIns="91425" tIns="45700" rIns="91425" bIns="45700" anchor="ctr" anchorCtr="0">
            <a:noAutofit/>
          </a:bodyPr>
          <a:lstStyle/>
          <a:p>
            <a:pPr lvl="0" rtl="0">
              <a:spcBef>
                <a:spcPts val="0"/>
              </a:spcBef>
              <a:buSzPct val="25000"/>
              <a:buNone/>
            </a:pPr>
            <a:r>
              <a:rPr lang="en-US" sz="3600">
                <a:solidFill>
                  <a:schemeClr val="lt1"/>
                </a:solidFill>
              </a:rPr>
              <a:t>How do you find the intersection?</a:t>
            </a:r>
          </a:p>
        </p:txBody>
      </p:sp>
      <p:pic>
        <p:nvPicPr>
          <p:cNvPr id="321" name="Shape 321"/>
          <p:cNvPicPr preferRelativeResize="0"/>
          <p:nvPr/>
        </p:nvPicPr>
        <p:blipFill>
          <a:blip r:embed="rId3">
            <a:alphaModFix/>
          </a:blip>
          <a:stretch>
            <a:fillRect/>
          </a:stretch>
        </p:blipFill>
        <p:spPr>
          <a:xfrm>
            <a:off x="1271575" y="1204900"/>
            <a:ext cx="6600825" cy="4448175"/>
          </a:xfrm>
          <a:prstGeom prst="rect">
            <a:avLst/>
          </a:prstGeom>
          <a:noFill/>
          <a:ln>
            <a:noFill/>
          </a:ln>
        </p:spPr>
      </p:pic>
      <p:cxnSp>
        <p:nvCxnSpPr>
          <p:cNvPr id="322" name="Shape 322"/>
          <p:cNvCxnSpPr>
            <a:stCxn id="323" idx="1"/>
          </p:cNvCxnSpPr>
          <p:nvPr/>
        </p:nvCxnSpPr>
        <p:spPr>
          <a:xfrm flipH="1">
            <a:off x="3754025" y="4168999"/>
            <a:ext cx="2315700" cy="380400"/>
          </a:xfrm>
          <a:prstGeom prst="straightConnector1">
            <a:avLst/>
          </a:prstGeom>
          <a:noFill/>
          <a:ln w="19050" cap="flat">
            <a:solidFill>
              <a:srgbClr val="FFFFFF"/>
            </a:solidFill>
            <a:prstDash val="solid"/>
            <a:round/>
            <a:headEnd type="none" w="lg" len="lg"/>
            <a:tailEnd type="triangle" w="lg" len="lg"/>
          </a:ln>
        </p:spPr>
      </p:cxnSp>
      <p:sp>
        <p:nvSpPr>
          <p:cNvPr id="323" name="Shape 323"/>
          <p:cNvSpPr txBox="1"/>
          <p:nvPr/>
        </p:nvSpPr>
        <p:spPr>
          <a:xfrm>
            <a:off x="6069725" y="3592550"/>
            <a:ext cx="2670300" cy="1152899"/>
          </a:xfrm>
          <a:prstGeom prst="rect">
            <a:avLst/>
          </a:prstGeom>
          <a:noFill/>
          <a:ln>
            <a:noFill/>
          </a:ln>
        </p:spPr>
        <p:txBody>
          <a:bodyPr lIns="91425" tIns="91425" rIns="91425" bIns="91425" anchor="t" anchorCtr="0">
            <a:noAutofit/>
          </a:bodyPr>
          <a:lstStyle/>
          <a:p>
            <a:pPr marL="0" lvl="0" indent="0" rtl="0">
              <a:spcBef>
                <a:spcPts val="0"/>
              </a:spcBef>
              <a:buNone/>
            </a:pPr>
            <a:r>
              <a:rPr lang="en-US" sz="2200" dirty="0">
                <a:solidFill>
                  <a:srgbClr val="FFFFFF"/>
                </a:solidFill>
              </a:rPr>
              <a:t>It’s easy to draw this line…</a:t>
            </a:r>
          </a:p>
          <a:p>
            <a:pPr marL="457200" lvl="0" indent="0" rtl="0">
              <a:spcBef>
                <a:spcPts val="0"/>
              </a:spcBef>
              <a:buNone/>
            </a:pPr>
            <a:r>
              <a:rPr lang="en-US" sz="2200" dirty="0">
                <a:solidFill>
                  <a:srgbClr val="FFFFFF"/>
                </a:solidFill>
              </a:rPr>
              <a:t>y = budget / bid</a:t>
            </a:r>
          </a:p>
        </p:txBody>
      </p:sp>
      <p:sp>
        <p:nvSpPr>
          <p:cNvPr id="324" name="Shape 324"/>
          <p:cNvSpPr txBox="1"/>
          <p:nvPr/>
        </p:nvSpPr>
        <p:spPr>
          <a:xfrm>
            <a:off x="5988275" y="1905925"/>
            <a:ext cx="2446200" cy="1212599"/>
          </a:xfrm>
          <a:prstGeom prst="rect">
            <a:avLst/>
          </a:prstGeom>
          <a:noFill/>
          <a:ln>
            <a:noFill/>
          </a:ln>
        </p:spPr>
        <p:txBody>
          <a:bodyPr lIns="91425" tIns="91425" rIns="91425" bIns="91425" anchor="t" anchorCtr="0">
            <a:noAutofit/>
          </a:bodyPr>
          <a:lstStyle/>
          <a:p>
            <a:pPr lvl="0" rtl="0">
              <a:spcBef>
                <a:spcPts val="0"/>
              </a:spcBef>
              <a:buNone/>
            </a:pPr>
            <a:r>
              <a:rPr lang="en-US" sz="2200">
                <a:solidFill>
                  <a:srgbClr val="FFFFFF"/>
                </a:solidFill>
              </a:rPr>
              <a:t>We can sample this line based on past auctions.</a:t>
            </a:r>
          </a:p>
        </p:txBody>
      </p:sp>
      <p:cxnSp>
        <p:nvCxnSpPr>
          <p:cNvPr id="325" name="Shape 325"/>
          <p:cNvCxnSpPr>
            <a:stCxn id="324" idx="1"/>
          </p:cNvCxnSpPr>
          <p:nvPr/>
        </p:nvCxnSpPr>
        <p:spPr>
          <a:xfrm rot="10800000">
            <a:off x="4838075" y="2272224"/>
            <a:ext cx="1150200" cy="240000"/>
          </a:xfrm>
          <a:prstGeom prst="straightConnector1">
            <a:avLst/>
          </a:prstGeom>
          <a:noFill/>
          <a:ln w="19050" cap="flat">
            <a:solidFill>
              <a:srgbClr val="FFFFFF"/>
            </a:solidFill>
            <a:prstDash val="solid"/>
            <a:round/>
            <a:headEnd type="none" w="lg" len="lg"/>
            <a:tailEnd type="triangle" w="lg" len="lg"/>
          </a:ln>
        </p:spPr>
      </p:cxnSp>
      <p:sp>
        <p:nvSpPr>
          <p:cNvPr id="326" name="Shape 326"/>
          <p:cNvSpPr txBox="1"/>
          <p:nvPr/>
        </p:nvSpPr>
        <p:spPr>
          <a:xfrm>
            <a:off x="2425900" y="1244325"/>
            <a:ext cx="3702900" cy="888000"/>
          </a:xfrm>
          <a:prstGeom prst="rect">
            <a:avLst/>
          </a:prstGeom>
          <a:noFill/>
          <a:ln>
            <a:noFill/>
          </a:ln>
        </p:spPr>
        <p:txBody>
          <a:bodyPr lIns="91425" tIns="91425" rIns="91425" bIns="91425" anchor="t" anchorCtr="0">
            <a:noAutofit/>
          </a:bodyPr>
          <a:lstStyle/>
          <a:p>
            <a:pPr lvl="0" rtl="0">
              <a:spcBef>
                <a:spcPts val="0"/>
              </a:spcBef>
              <a:buNone/>
            </a:pPr>
            <a:r>
              <a:rPr lang="en-US" sz="2200">
                <a:solidFill>
                  <a:srgbClr val="FFFFFF"/>
                </a:solidFill>
              </a:rPr>
              <a:t>Repeat for each advertiser, assuming independence.</a:t>
            </a: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3"/>
        <p:cNvGrpSpPr/>
        <p:nvPr/>
      </p:nvGrpSpPr>
      <p:grpSpPr>
        <a:xfrm>
          <a:off x="0" y="0"/>
          <a:ext cx="0" cy="0"/>
          <a:chOff x="0" y="0"/>
          <a:chExt cx="0" cy="0"/>
        </a:xfrm>
      </p:grpSpPr>
      <p:sp>
        <p:nvSpPr>
          <p:cNvPr id="170" name="Shape 170"/>
          <p:cNvSpPr txBox="1"/>
          <p:nvPr/>
        </p:nvSpPr>
        <p:spPr>
          <a:xfrm>
            <a:off x="2652390" y="4992639"/>
            <a:ext cx="3291900" cy="411599"/>
          </a:xfrm>
          <a:prstGeom prst="rect">
            <a:avLst/>
          </a:prstGeom>
          <a:noFill/>
          <a:ln>
            <a:noFill/>
          </a:ln>
        </p:spPr>
        <p:txBody>
          <a:bodyPr lIns="82275" tIns="82275" rIns="82275" bIns="82275"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grpSp>
        <p:nvGrpSpPr>
          <p:cNvPr id="12" name="Group 11"/>
          <p:cNvGrpSpPr/>
          <p:nvPr/>
        </p:nvGrpSpPr>
        <p:grpSpPr>
          <a:xfrm>
            <a:off x="3903801" y="1071454"/>
            <a:ext cx="1573502" cy="4936474"/>
            <a:chOff x="4392012" y="951750"/>
            <a:chExt cx="1573502" cy="4936474"/>
          </a:xfrm>
        </p:grpSpPr>
        <p:sp>
          <p:nvSpPr>
            <p:cNvPr id="13" name="Shape 165"/>
            <p:cNvSpPr/>
            <p:nvPr/>
          </p:nvSpPr>
          <p:spPr>
            <a:xfrm>
              <a:off x="4392014" y="951750"/>
              <a:ext cx="1541999" cy="8229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1) Candidate Ad Selection</a:t>
              </a:r>
            </a:p>
          </p:txBody>
        </p:sp>
        <p:sp>
          <p:nvSpPr>
            <p:cNvPr id="14" name="Shape 174"/>
            <p:cNvSpPr/>
            <p:nvPr/>
          </p:nvSpPr>
          <p:spPr>
            <a:xfrm>
              <a:off x="4392014" y="3623432"/>
              <a:ext cx="1573500" cy="8229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3) CTR Prediction</a:t>
              </a:r>
            </a:p>
          </p:txBody>
        </p:sp>
        <p:sp>
          <p:nvSpPr>
            <p:cNvPr id="15" name="Shape 179"/>
            <p:cNvSpPr/>
            <p:nvPr/>
          </p:nvSpPr>
          <p:spPr>
            <a:xfrm>
              <a:off x="4423515" y="5065324"/>
              <a:ext cx="1541999" cy="8229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4) 2</a:t>
              </a:r>
              <a:r>
                <a:rPr lang="en-US" sz="1800" b="0" i="0" u="none" strike="noStrike" cap="none" baseline="30000" dirty="0">
                  <a:solidFill>
                    <a:schemeClr val="lt1"/>
                  </a:solidFill>
                  <a:latin typeface="Calibri"/>
                  <a:ea typeface="Calibri"/>
                  <a:cs typeface="Calibri"/>
                  <a:sym typeface="Calibri"/>
                </a:rPr>
                <a:t>nd</a:t>
              </a:r>
              <a:r>
                <a:rPr lang="en-US" sz="1800" b="0" i="0" u="none" strike="noStrike" cap="none" baseline="0" dirty="0">
                  <a:solidFill>
                    <a:schemeClr val="lt1"/>
                  </a:solidFill>
                  <a:latin typeface="Calibri"/>
                  <a:ea typeface="Calibri"/>
                  <a:cs typeface="Calibri"/>
                  <a:sym typeface="Calibri"/>
                </a:rPr>
                <a:t> Price Auction</a:t>
              </a:r>
            </a:p>
          </p:txBody>
        </p:sp>
        <p:cxnSp>
          <p:nvCxnSpPr>
            <p:cNvPr id="16" name="Shape 180"/>
            <p:cNvCxnSpPr/>
            <p:nvPr/>
          </p:nvCxnSpPr>
          <p:spPr>
            <a:xfrm rot="5400000">
              <a:off x="4892000" y="4748849"/>
              <a:ext cx="605035" cy="1588"/>
            </a:xfrm>
            <a:prstGeom prst="bentConnector3">
              <a:avLst>
                <a:gd name="adj1" fmla="val 50000"/>
              </a:avLst>
            </a:prstGeom>
            <a:ln>
              <a:headEnd type="none" w="med" len="med"/>
              <a:tailEnd type="stealth" w="lg" len="lg"/>
            </a:ln>
          </p:spPr>
          <p:style>
            <a:lnRef idx="1">
              <a:schemeClr val="accent1"/>
            </a:lnRef>
            <a:fillRef idx="3">
              <a:schemeClr val="accent1"/>
            </a:fillRef>
            <a:effectRef idx="2">
              <a:schemeClr val="accent1"/>
            </a:effectRef>
            <a:fontRef idx="minor">
              <a:schemeClr val="lt1"/>
            </a:fontRef>
          </p:style>
        </p:cxnSp>
        <p:grpSp>
          <p:nvGrpSpPr>
            <p:cNvPr id="17" name="Shape 182"/>
            <p:cNvGrpSpPr/>
            <p:nvPr/>
          </p:nvGrpSpPr>
          <p:grpSpPr>
            <a:xfrm>
              <a:off x="4392012" y="1774651"/>
              <a:ext cx="1541999" cy="1343976"/>
              <a:chOff x="4392012" y="1774651"/>
              <a:chExt cx="1541999" cy="1343976"/>
            </a:xfrm>
          </p:grpSpPr>
          <p:sp>
            <p:nvSpPr>
              <p:cNvPr id="19" name="Shape 173"/>
              <p:cNvSpPr/>
              <p:nvPr/>
            </p:nvSpPr>
            <p:spPr>
              <a:xfrm>
                <a:off x="4392012" y="2295727"/>
                <a:ext cx="1541999" cy="8229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2) Auto Bidder</a:t>
                </a:r>
              </a:p>
            </p:txBody>
          </p:sp>
          <p:cxnSp>
            <p:nvCxnSpPr>
              <p:cNvPr id="20" name="Shape 190"/>
              <p:cNvCxnSpPr>
                <a:stCxn id="13" idx="2"/>
                <a:endCxn id="19" idx="0"/>
              </p:cNvCxnSpPr>
              <p:nvPr/>
            </p:nvCxnSpPr>
            <p:spPr>
              <a:xfrm rot="-5400000" flipH="1">
                <a:off x="4902764" y="2034901"/>
                <a:ext cx="521100" cy="600"/>
              </a:xfrm>
              <a:prstGeom prst="bentConnector3">
                <a:avLst>
                  <a:gd name="adj1" fmla="val 50000"/>
                </a:avLst>
              </a:prstGeom>
              <a:ln>
                <a:headEnd type="none" w="med" len="med"/>
                <a:tailEnd type="stealth" w="lg" len="lg"/>
              </a:ln>
            </p:spPr>
            <p:style>
              <a:lnRef idx="1">
                <a:schemeClr val="accent1"/>
              </a:lnRef>
              <a:fillRef idx="3">
                <a:schemeClr val="accent1"/>
              </a:fillRef>
              <a:effectRef idx="2">
                <a:schemeClr val="accent1"/>
              </a:effectRef>
              <a:fontRef idx="minor">
                <a:schemeClr val="lt1"/>
              </a:fontRef>
            </p:style>
          </p:cxnSp>
        </p:grpSp>
        <p:cxnSp>
          <p:nvCxnSpPr>
            <p:cNvPr id="18" name="Shape 180"/>
            <p:cNvCxnSpPr/>
            <p:nvPr/>
          </p:nvCxnSpPr>
          <p:spPr>
            <a:xfrm rot="5400000">
              <a:off x="4952483" y="3329158"/>
              <a:ext cx="421064" cy="1"/>
            </a:xfrm>
            <a:prstGeom prst="bentConnector3">
              <a:avLst>
                <a:gd name="adj1" fmla="val 50000"/>
              </a:avLst>
            </a:prstGeom>
            <a:ln>
              <a:headEnd type="none" w="med" len="med"/>
              <a:tailEnd type="stealth" w="lg" len="lg"/>
            </a:ln>
          </p:spPr>
          <p:style>
            <a:lnRef idx="1">
              <a:schemeClr val="accent1"/>
            </a:lnRef>
            <a:fillRef idx="3">
              <a:schemeClr val="accent1"/>
            </a:fillRef>
            <a:effectRef idx="2">
              <a:schemeClr val="accent1"/>
            </a:effectRef>
            <a:fontRef idx="minor">
              <a:schemeClr val="lt1"/>
            </a:fontRef>
          </p:style>
        </p:cxnSp>
      </p:gr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57200" y="0"/>
            <a:ext cx="8229600" cy="838716"/>
          </a:xfrm>
          <a:prstGeom prst="rect">
            <a:avLst/>
          </a:prstGeom>
          <a:noFill/>
          <a:ln>
            <a:noFill/>
          </a:ln>
        </p:spPr>
        <p:txBody>
          <a:bodyPr lIns="91425" tIns="91425" rIns="91425" bIns="91425" anchor="ctr" anchorCtr="0">
            <a:noAutofit/>
          </a:bodyPr>
          <a:lstStyle/>
          <a:p>
            <a:pPr marL="0" marR="0" lvl="0" indent="0" algn="ctr" rtl="0">
              <a:spcBef>
                <a:spcPts val="0"/>
              </a:spcBef>
              <a:spcAft>
                <a:spcPts val="0"/>
              </a:spcAft>
              <a:buClr>
                <a:srgbClr val="EFEFEF"/>
              </a:buClr>
              <a:buSzPct val="25000"/>
              <a:buFont typeface="Arial"/>
              <a:buNone/>
            </a:pPr>
            <a:r>
              <a:rPr lang="en-US" sz="2400" b="1" i="0" u="none" strike="noStrike" cap="none" baseline="0" dirty="0" smtClean="0">
                <a:solidFill>
                  <a:srgbClr val="EFEFEF"/>
                </a:solidFill>
                <a:latin typeface="Arial"/>
                <a:ea typeface="Arial"/>
                <a:cs typeface="Arial"/>
                <a:sym typeface="Arial"/>
              </a:rPr>
              <a:t>3) Machine </a:t>
            </a:r>
            <a:r>
              <a:rPr lang="en-US" sz="2400" b="1" i="0" u="none" strike="noStrike" cap="none" baseline="0" dirty="0">
                <a:solidFill>
                  <a:srgbClr val="EFEFEF"/>
                </a:solidFill>
                <a:latin typeface="Arial"/>
                <a:ea typeface="Arial"/>
                <a:cs typeface="Arial"/>
                <a:sym typeface="Arial"/>
              </a:rPr>
              <a:t>Learning based CTR Prediction</a:t>
            </a:r>
          </a:p>
        </p:txBody>
      </p:sp>
      <p:sp>
        <p:nvSpPr>
          <p:cNvPr id="333" name="Shape 333"/>
          <p:cNvSpPr txBox="1">
            <a:spLocks noGrp="1"/>
          </p:cNvSpPr>
          <p:nvPr>
            <p:ph type="body" idx="1"/>
          </p:nvPr>
        </p:nvSpPr>
        <p:spPr>
          <a:xfrm>
            <a:off x="457200" y="599083"/>
            <a:ext cx="8229600" cy="5523543"/>
          </a:xfrm>
          <a:prstGeom prst="rect">
            <a:avLst/>
          </a:prstGeom>
          <a:noFill/>
          <a:ln>
            <a:noFill/>
          </a:ln>
        </p:spPr>
        <p:txBody>
          <a:bodyPr lIns="91425" tIns="91425" rIns="91425" bIns="91425" anchor="t" anchorCtr="0">
            <a:noAutofit/>
          </a:bodyPr>
          <a:lstStyle/>
          <a:p>
            <a:pPr marL="457200" marR="0" lvl="0" indent="-317500" algn="l" rtl="0">
              <a:lnSpc>
                <a:spcPct val="100000"/>
              </a:lnSpc>
              <a:spcBef>
                <a:spcPts val="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457200" marR="0" lvl="0" indent="-317500" algn="l" rtl="0">
              <a:lnSpc>
                <a:spcPct val="100000"/>
              </a:lnSpc>
              <a:spcBef>
                <a:spcPts val="580"/>
              </a:spcBef>
              <a:spcAft>
                <a:spcPts val="0"/>
              </a:spcAft>
              <a:buClr>
                <a:srgbClr val="EFEFEF"/>
              </a:buClr>
              <a:buSzPct val="25000"/>
              <a:buFont typeface="Arial"/>
              <a:buNone/>
            </a:pPr>
            <a:r>
              <a:rPr lang="en-US" sz="1800" b="0" i="0" u="none" strike="noStrike" cap="none" baseline="0" dirty="0">
                <a:solidFill>
                  <a:srgbClr val="EFEFEF"/>
                </a:solidFill>
                <a:latin typeface="Arial"/>
                <a:ea typeface="Arial"/>
                <a:cs typeface="Arial"/>
                <a:sym typeface="Arial"/>
              </a:rPr>
              <a:t>Train a Logistic Regression Model using Winners of our Auctions</a:t>
            </a:r>
          </a:p>
          <a:p>
            <a:pPr marL="457200" marR="0" lvl="0" indent="-317500" algn="l" rtl="0">
              <a:spcBef>
                <a:spcPts val="580"/>
              </a:spcBef>
              <a:spcAft>
                <a:spcPts val="0"/>
              </a:spcAft>
              <a:buClr>
                <a:srgbClr val="EFEFEF"/>
              </a:buClr>
              <a:buSzPct val="100000"/>
              <a:buFont typeface="Courier New"/>
              <a:buChar char="o"/>
            </a:pPr>
            <a:r>
              <a:rPr lang="en-US" sz="1800" b="0" i="0" u="none" strike="noStrike" cap="none" baseline="0" dirty="0">
                <a:solidFill>
                  <a:srgbClr val="EFEFEF"/>
                </a:solidFill>
                <a:latin typeface="Arial"/>
                <a:ea typeface="Arial"/>
                <a:cs typeface="Arial"/>
                <a:sym typeface="Arial"/>
              </a:rPr>
              <a:t>Training Data:</a:t>
            </a:r>
          </a:p>
          <a:p>
            <a:pPr marL="815974" marR="0" lvl="1" indent="-320674" algn="l" rtl="0">
              <a:spcBef>
                <a:spcPts val="580"/>
              </a:spcBef>
              <a:spcAft>
                <a:spcPts val="0"/>
              </a:spcAft>
              <a:buClr>
                <a:srgbClr val="EFEFEF"/>
              </a:buClr>
              <a:buSzPct val="100000"/>
              <a:buFont typeface="Noto Symbol"/>
              <a:buChar char="▪"/>
            </a:pPr>
            <a:r>
              <a:rPr lang="en-US" sz="1800" b="0" i="0" u="none" strike="noStrike" cap="none" baseline="0" dirty="0">
                <a:solidFill>
                  <a:srgbClr val="EFEFEF"/>
                </a:solidFill>
                <a:latin typeface="Arial"/>
                <a:ea typeface="Arial"/>
                <a:cs typeface="Arial"/>
                <a:sym typeface="Arial"/>
              </a:rPr>
              <a:t>Features about: User, Query &amp; Ad Candidate</a:t>
            </a:r>
          </a:p>
          <a:p>
            <a:pPr marL="815974" marR="0" lvl="1" indent="-320674" algn="l" rtl="0">
              <a:spcBef>
                <a:spcPts val="580"/>
              </a:spcBef>
              <a:spcAft>
                <a:spcPts val="0"/>
              </a:spcAft>
              <a:buClr>
                <a:srgbClr val="EFEFEF"/>
              </a:buClr>
              <a:buSzPct val="100000"/>
              <a:buFont typeface="Noto Symbol"/>
              <a:buChar char="▪"/>
            </a:pPr>
            <a:r>
              <a:rPr lang="en-US" sz="1800" b="0" i="0" u="none" strike="noStrike" cap="none" baseline="0" dirty="0">
                <a:solidFill>
                  <a:srgbClr val="EFEFEF"/>
                </a:solidFill>
                <a:latin typeface="Arial"/>
                <a:ea typeface="Arial"/>
                <a:cs typeface="Arial"/>
                <a:sym typeface="Arial"/>
              </a:rPr>
              <a:t>Prediction Variable: Click (1) or No-Click (0)</a:t>
            </a:r>
          </a:p>
          <a:p>
            <a:pPr marL="815974" marR="0" lvl="1" indent="-320674" algn="l" rtl="0">
              <a:spcBef>
                <a:spcPts val="58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457200" marR="0" lvl="0" indent="-317500" algn="l" rtl="0">
              <a:spcBef>
                <a:spcPts val="580"/>
              </a:spcBef>
              <a:spcAft>
                <a:spcPts val="0"/>
              </a:spcAft>
              <a:buClr>
                <a:srgbClr val="EFEFEF"/>
              </a:buClr>
              <a:buSzPct val="100000"/>
              <a:buFont typeface="Courier New"/>
              <a:buChar char="o"/>
            </a:pPr>
            <a:r>
              <a:rPr lang="en-US" sz="1800" b="0" i="0" u="none" strike="noStrike" cap="none" baseline="0" dirty="0">
                <a:solidFill>
                  <a:srgbClr val="EFEFEF"/>
                </a:solidFill>
                <a:latin typeface="Arial"/>
                <a:ea typeface="Arial"/>
                <a:cs typeface="Arial"/>
                <a:sym typeface="Arial"/>
              </a:rPr>
              <a:t>Methodology:</a:t>
            </a:r>
          </a:p>
          <a:p>
            <a:pPr marL="815974" marR="0" lvl="1" indent="-320674" algn="l" rtl="0">
              <a:spcBef>
                <a:spcPts val="580"/>
              </a:spcBef>
              <a:spcAft>
                <a:spcPts val="0"/>
              </a:spcAft>
              <a:buClr>
                <a:srgbClr val="EFEFEF"/>
              </a:buClr>
              <a:buSzPct val="100000"/>
              <a:buFont typeface="Noto Symbol"/>
              <a:buChar char="▪"/>
            </a:pPr>
            <a:r>
              <a:rPr lang="en-US" sz="1800" b="0" i="0" u="none" strike="noStrike" cap="none" baseline="0" dirty="0">
                <a:solidFill>
                  <a:srgbClr val="EFEFEF"/>
                </a:solidFill>
                <a:latin typeface="Arial"/>
                <a:ea typeface="Arial"/>
                <a:cs typeface="Arial"/>
                <a:sym typeface="Arial"/>
              </a:rPr>
              <a:t>Training data: Impressions sampled over 1-3 months</a:t>
            </a:r>
          </a:p>
          <a:p>
            <a:pPr marL="815974" marR="0" lvl="1" indent="-320674" algn="l" rtl="0">
              <a:spcBef>
                <a:spcPts val="580"/>
              </a:spcBef>
              <a:spcAft>
                <a:spcPts val="0"/>
              </a:spcAft>
              <a:buClr>
                <a:srgbClr val="EFEFEF"/>
              </a:buClr>
              <a:buSzPct val="100000"/>
              <a:buFont typeface="Noto Symbol"/>
              <a:buChar char="▪"/>
            </a:pPr>
            <a:r>
              <a:rPr lang="en-US" sz="1800" b="0" i="0" u="none" strike="noStrike" cap="none" baseline="0" dirty="0">
                <a:solidFill>
                  <a:srgbClr val="EFEFEF"/>
                </a:solidFill>
                <a:latin typeface="Arial"/>
                <a:ea typeface="Arial"/>
                <a:cs typeface="Arial"/>
                <a:sym typeface="Arial"/>
              </a:rPr>
              <a:t>Holdout Test data: Another sample typically 40% of the size of training data (minimally-overlapping with Training data)</a:t>
            </a:r>
          </a:p>
          <a:p>
            <a:pPr marL="815974" marR="0" lvl="1" indent="-206374"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457200" marR="0" lvl="0" indent="-317500" algn="l" rtl="0">
              <a:spcBef>
                <a:spcPts val="580"/>
              </a:spcBef>
              <a:spcAft>
                <a:spcPts val="0"/>
              </a:spcAft>
              <a:buClr>
                <a:srgbClr val="EFEFEF"/>
              </a:buClr>
              <a:buSzPct val="100000"/>
              <a:buFont typeface="Courier New"/>
              <a:buChar char="o"/>
            </a:pPr>
            <a:r>
              <a:rPr lang="en-US" sz="1800" b="0" i="0" u="none" strike="noStrike" cap="none" baseline="0" dirty="0">
                <a:solidFill>
                  <a:srgbClr val="EFEFEF"/>
                </a:solidFill>
                <a:latin typeface="Arial"/>
                <a:ea typeface="Arial"/>
                <a:cs typeface="Arial"/>
                <a:sym typeface="Arial"/>
              </a:rPr>
              <a:t>Mean Cross Entropy (MXE): Lower is </a:t>
            </a:r>
            <a:r>
              <a:rPr lang="en-US" sz="1800" b="0" i="0" u="none" strike="noStrike" cap="none" baseline="0" dirty="0" smtClean="0">
                <a:solidFill>
                  <a:srgbClr val="EFEFEF"/>
                </a:solidFill>
                <a:latin typeface="Arial"/>
                <a:ea typeface="Arial"/>
                <a:cs typeface="Arial"/>
                <a:sym typeface="Arial"/>
              </a:rPr>
              <a:t>better</a:t>
            </a:r>
          </a:p>
          <a:p>
            <a:pPr marL="457200" marR="0" lvl="0" indent="-317500" algn="l" rtl="0">
              <a:spcBef>
                <a:spcPts val="580"/>
              </a:spcBef>
              <a:spcAft>
                <a:spcPts val="0"/>
              </a:spcAft>
              <a:buClr>
                <a:srgbClr val="EFEFEF"/>
              </a:buClr>
              <a:buSzPct val="100000"/>
              <a:buFont typeface="Courier New"/>
              <a:buChar char="o"/>
            </a:pPr>
            <a:endParaRPr lang="en-US" sz="1800" b="0" i="0" u="none" strike="noStrike" cap="none" baseline="0" dirty="0" smtClean="0">
              <a:solidFill>
                <a:srgbClr val="EFEFEF"/>
              </a:solidFill>
              <a:latin typeface="Arial"/>
              <a:ea typeface="Arial"/>
              <a:cs typeface="Arial"/>
              <a:sym typeface="Arial"/>
            </a:endParaRPr>
          </a:p>
          <a:p>
            <a:pPr marL="815974" marR="0" lvl="1" indent="-320674" algn="l" rtl="0">
              <a:spcBef>
                <a:spcPts val="580"/>
              </a:spcBef>
              <a:spcAft>
                <a:spcPts val="0"/>
              </a:spcAft>
              <a:buClr>
                <a:srgbClr val="EFEFEF"/>
              </a:buClr>
              <a:buSzPct val="25000"/>
              <a:buFont typeface="Arial"/>
              <a:buNone/>
            </a:pPr>
            <a:r>
              <a:rPr lang="en-US" sz="1800" b="0" i="0" u="none" strike="noStrike" cap="none" baseline="0" dirty="0">
                <a:solidFill>
                  <a:srgbClr val="EFEFEF"/>
                </a:solidFill>
                <a:latin typeface="Arial"/>
                <a:ea typeface="Arial"/>
                <a:cs typeface="Arial"/>
                <a:sym typeface="Arial"/>
              </a:rPr>
              <a:t>y log </a:t>
            </a:r>
            <a:r>
              <a:rPr lang="en-US" sz="1800" b="0" i="0" u="none" strike="noStrike" cap="none" baseline="0" dirty="0" err="1">
                <a:solidFill>
                  <a:srgbClr val="EFEFEF"/>
                </a:solidFill>
                <a:latin typeface="Arial"/>
                <a:ea typeface="Arial"/>
                <a:cs typeface="Arial"/>
                <a:sym typeface="Arial"/>
              </a:rPr>
              <a:t>p</a:t>
            </a:r>
            <a:r>
              <a:rPr lang="en-US" sz="1800" b="0" i="0" u="none" strike="noStrike" cap="none" baseline="0" dirty="0">
                <a:solidFill>
                  <a:srgbClr val="EFEFEF"/>
                </a:solidFill>
                <a:latin typeface="Arial"/>
                <a:ea typeface="Arial"/>
                <a:cs typeface="Arial"/>
                <a:sym typeface="Arial"/>
              </a:rPr>
              <a:t>  +  (1 – y) log (1 – </a:t>
            </a:r>
            <a:r>
              <a:rPr lang="en-US" sz="1800" b="0" i="0" u="none" strike="noStrike" cap="none" baseline="0" dirty="0" err="1">
                <a:solidFill>
                  <a:srgbClr val="EFEFEF"/>
                </a:solidFill>
                <a:latin typeface="Arial"/>
                <a:ea typeface="Arial"/>
                <a:cs typeface="Arial"/>
                <a:sym typeface="Arial"/>
              </a:rPr>
              <a:t>p</a:t>
            </a:r>
            <a:r>
              <a:rPr lang="en-US" sz="1800" b="0" i="0" u="none" strike="noStrike" cap="none" baseline="0" dirty="0" smtClean="0">
                <a:solidFill>
                  <a:srgbClr val="EFEFEF"/>
                </a:solidFill>
                <a:latin typeface="Arial"/>
                <a:ea typeface="Arial"/>
                <a:cs typeface="Arial"/>
                <a:sym typeface="Arial"/>
              </a:rPr>
              <a:t>)</a:t>
            </a:r>
          </a:p>
          <a:p>
            <a:pPr marL="815974" marR="0" lvl="1" indent="-320674" algn="l" rtl="0">
              <a:spcBef>
                <a:spcPts val="580"/>
              </a:spcBef>
              <a:spcAft>
                <a:spcPts val="0"/>
              </a:spcAft>
              <a:buClr>
                <a:srgbClr val="EFEFEF"/>
              </a:buClr>
              <a:buSzPct val="25000"/>
              <a:buFont typeface="Arial"/>
              <a:buNone/>
            </a:pPr>
            <a:endParaRPr lang="en-US" sz="1800" b="0" i="0" u="none" strike="noStrike" cap="none" baseline="0" dirty="0" smtClean="0">
              <a:solidFill>
                <a:srgbClr val="EFEFEF"/>
              </a:solidFill>
              <a:latin typeface="Arial"/>
              <a:ea typeface="Arial"/>
              <a:cs typeface="Arial"/>
              <a:sym typeface="Arial"/>
            </a:endParaRPr>
          </a:p>
          <a:p>
            <a:pPr marL="1176337" marR="0" lvl="2" indent="-325437" algn="l" rtl="0">
              <a:spcBef>
                <a:spcPts val="580"/>
              </a:spcBef>
              <a:spcAft>
                <a:spcPts val="0"/>
              </a:spcAft>
              <a:buClr>
                <a:srgbClr val="EFEFEF"/>
              </a:buClr>
              <a:buSzPct val="100000"/>
              <a:buFont typeface="Arial"/>
              <a:buChar char="•"/>
            </a:pPr>
            <a:r>
              <a:rPr lang="en-US" sz="1800" b="0" i="0" u="none" strike="noStrike" cap="none" baseline="0" dirty="0">
                <a:solidFill>
                  <a:srgbClr val="EFEFEF"/>
                </a:solidFill>
                <a:latin typeface="Arial"/>
                <a:ea typeface="Arial"/>
                <a:cs typeface="Arial"/>
                <a:sym typeface="Arial"/>
              </a:rPr>
              <a:t>y = 1 (click), MXE = log </a:t>
            </a:r>
            <a:r>
              <a:rPr lang="en-US" sz="1800" b="0" i="0" u="none" strike="noStrike" cap="none" baseline="0" dirty="0" err="1">
                <a:solidFill>
                  <a:srgbClr val="EFEFEF"/>
                </a:solidFill>
                <a:latin typeface="Arial"/>
                <a:ea typeface="Arial"/>
                <a:cs typeface="Arial"/>
                <a:sym typeface="Arial"/>
              </a:rPr>
              <a:t>p</a:t>
            </a:r>
            <a:r>
              <a:rPr lang="en-US" sz="1800" b="0" i="0" u="none" strike="noStrike" cap="none" baseline="0" dirty="0">
                <a:solidFill>
                  <a:srgbClr val="EFEFEF"/>
                </a:solidFill>
                <a:latin typeface="Arial"/>
                <a:ea typeface="Arial"/>
                <a:cs typeface="Arial"/>
                <a:sym typeface="Arial"/>
              </a:rPr>
              <a:t> → 0 as </a:t>
            </a:r>
            <a:r>
              <a:rPr lang="en-US" sz="1800" b="0" i="0" u="none" strike="noStrike" cap="none" baseline="0" dirty="0" err="1">
                <a:solidFill>
                  <a:srgbClr val="EFEFEF"/>
                </a:solidFill>
                <a:latin typeface="Arial"/>
                <a:ea typeface="Arial"/>
                <a:cs typeface="Arial"/>
                <a:sym typeface="Arial"/>
              </a:rPr>
              <a:t>p</a:t>
            </a:r>
            <a:r>
              <a:rPr lang="en-US" sz="1800" b="0" i="0" u="none" strike="noStrike" cap="none" baseline="0" dirty="0">
                <a:solidFill>
                  <a:srgbClr val="EFEFEF"/>
                </a:solidFill>
                <a:latin typeface="Arial"/>
                <a:ea typeface="Arial"/>
                <a:cs typeface="Arial"/>
                <a:sym typeface="Arial"/>
              </a:rPr>
              <a:t> → 1</a:t>
            </a:r>
          </a:p>
          <a:p>
            <a:pPr marL="1176337" marR="0" lvl="2" indent="-325437" algn="l" rtl="0">
              <a:spcBef>
                <a:spcPts val="580"/>
              </a:spcBef>
              <a:spcAft>
                <a:spcPts val="0"/>
              </a:spcAft>
              <a:buClr>
                <a:srgbClr val="EFEFEF"/>
              </a:buClr>
              <a:buSzPct val="100000"/>
              <a:buFont typeface="Arial"/>
              <a:buChar char="•"/>
            </a:pPr>
            <a:r>
              <a:rPr lang="en-US" sz="1800" b="0" i="0" u="none" strike="noStrike" cap="none" baseline="0" dirty="0">
                <a:solidFill>
                  <a:srgbClr val="EFEFEF"/>
                </a:solidFill>
                <a:latin typeface="Arial"/>
                <a:ea typeface="Arial"/>
                <a:cs typeface="Arial"/>
                <a:sym typeface="Arial"/>
              </a:rPr>
              <a:t>y = 0 (no-click), MXE = log (1 – </a:t>
            </a:r>
            <a:r>
              <a:rPr lang="en-US" sz="1800" b="0" i="0" u="none" strike="noStrike" cap="none" baseline="0" dirty="0" err="1">
                <a:solidFill>
                  <a:srgbClr val="EFEFEF"/>
                </a:solidFill>
                <a:latin typeface="Arial"/>
                <a:ea typeface="Arial"/>
                <a:cs typeface="Arial"/>
                <a:sym typeface="Arial"/>
              </a:rPr>
              <a:t>p</a:t>
            </a:r>
            <a:r>
              <a:rPr lang="en-US" sz="1800" b="0" i="0" u="none" strike="noStrike" cap="none" baseline="0" dirty="0">
                <a:solidFill>
                  <a:srgbClr val="EFEFEF"/>
                </a:solidFill>
                <a:latin typeface="Arial"/>
                <a:ea typeface="Arial"/>
                <a:cs typeface="Arial"/>
                <a:sym typeface="Arial"/>
              </a:rPr>
              <a:t>) → 0 as </a:t>
            </a:r>
            <a:r>
              <a:rPr lang="en-US" sz="1800" b="0" i="0" u="none" strike="noStrike" cap="none" baseline="0" dirty="0" err="1">
                <a:solidFill>
                  <a:srgbClr val="EFEFEF"/>
                </a:solidFill>
                <a:latin typeface="Arial"/>
                <a:ea typeface="Arial"/>
                <a:cs typeface="Arial"/>
                <a:sym typeface="Arial"/>
              </a:rPr>
              <a:t>p</a:t>
            </a:r>
            <a:r>
              <a:rPr lang="en-US" sz="1800" b="0" i="0" u="none" strike="noStrike" cap="none" baseline="0" dirty="0">
                <a:solidFill>
                  <a:srgbClr val="EFEFEF"/>
                </a:solidFill>
                <a:latin typeface="Arial"/>
                <a:ea typeface="Arial"/>
                <a:cs typeface="Arial"/>
                <a:sym typeface="Arial"/>
              </a:rPr>
              <a:t> → 0</a:t>
            </a:r>
          </a:p>
          <a:p>
            <a:pPr marL="1176337" marR="0" lvl="2" indent="-325437" algn="l" rtl="0">
              <a:spcBef>
                <a:spcPts val="58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815975" marR="0" lvl="1" indent="-320675" algn="l" rtl="0">
              <a:spcBef>
                <a:spcPts val="58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dirty="0">
              <a:solidFill>
                <a:srgbClr val="EFEFEF"/>
              </a:solidFill>
              <a:latin typeface="Arial"/>
              <a:ea typeface="Arial"/>
              <a:cs typeface="Arial"/>
              <a:sym typeface="Arial"/>
            </a:endParaRPr>
          </a:p>
          <a:p>
            <a:pPr marL="0" marR="0" lvl="0" indent="0" algn="l" rtl="0">
              <a:lnSpc>
                <a:spcPct val="100000"/>
              </a:lnSpc>
              <a:spcBef>
                <a:spcPts val="580"/>
              </a:spcBef>
              <a:spcAft>
                <a:spcPts val="0"/>
              </a:spcAft>
              <a:buClr>
                <a:schemeClr val="lt1"/>
              </a:buClr>
              <a:buFont typeface="Arial"/>
              <a:buNone/>
            </a:pPr>
            <a:endParaRPr sz="1800" b="0" i="0" u="none" strike="noStrike" cap="none" baseline="0" dirty="0">
              <a:solidFill>
                <a:srgbClr val="EFEFEF"/>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37"/>
        <p:cNvGrpSpPr/>
        <p:nvPr/>
      </p:nvGrpSpPr>
      <p:grpSpPr>
        <a:xfrm>
          <a:off x="0" y="0"/>
          <a:ext cx="0" cy="0"/>
          <a:chOff x="0" y="0"/>
          <a:chExt cx="0" cy="0"/>
        </a:xfrm>
      </p:grpSpPr>
      <p:sp>
        <p:nvSpPr>
          <p:cNvPr id="338" name="Shape 338"/>
          <p:cNvSpPr/>
          <p:nvPr/>
        </p:nvSpPr>
        <p:spPr>
          <a:xfrm>
            <a:off x="4280505" y="3371432"/>
            <a:ext cx="4031399" cy="1584399"/>
          </a:xfrm>
          <a:prstGeom prst="rect">
            <a:avLst/>
          </a:prstGeom>
          <a:noFill/>
          <a:ln w="19050" cap="flat">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Calibri"/>
              <a:ea typeface="Calibri"/>
              <a:cs typeface="Calibri"/>
              <a:sym typeface="Calibri"/>
            </a:endParaRPr>
          </a:p>
        </p:txBody>
      </p:sp>
      <p:cxnSp>
        <p:nvCxnSpPr>
          <p:cNvPr id="339" name="Shape 339"/>
          <p:cNvCxnSpPr/>
          <p:nvPr/>
        </p:nvCxnSpPr>
        <p:spPr>
          <a:xfrm>
            <a:off x="93350" y="4190967"/>
            <a:ext cx="3052500" cy="0"/>
          </a:xfrm>
          <a:prstGeom prst="straightConnector1">
            <a:avLst/>
          </a:prstGeom>
          <a:noFill/>
          <a:ln w="19050" cap="flat">
            <a:solidFill>
              <a:srgbClr val="000000"/>
            </a:solidFill>
            <a:prstDash val="dash"/>
            <a:round/>
            <a:headEnd type="none" w="med" len="med"/>
            <a:tailEnd type="none" w="med" len="med"/>
          </a:ln>
        </p:spPr>
      </p:cxnSp>
      <p:sp>
        <p:nvSpPr>
          <p:cNvPr id="340" name="Shape 340"/>
          <p:cNvSpPr txBox="1"/>
          <p:nvPr/>
        </p:nvSpPr>
        <p:spPr>
          <a:xfrm>
            <a:off x="5190560" y="3357471"/>
            <a:ext cx="2084400" cy="419199"/>
          </a:xfrm>
          <a:prstGeom prst="rect">
            <a:avLst/>
          </a:prstGeom>
          <a:noFill/>
          <a:ln>
            <a:noFill/>
          </a:ln>
        </p:spPr>
        <p:txBody>
          <a:bodyPr lIns="91425" tIns="91425" rIns="91425" bIns="91425" anchor="t"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ad_ctr_prediction package</a:t>
            </a:r>
          </a:p>
        </p:txBody>
      </p:sp>
      <p:sp>
        <p:nvSpPr>
          <p:cNvPr id="341" name="Shape 341"/>
          <p:cNvSpPr/>
          <p:nvPr/>
        </p:nvSpPr>
        <p:spPr>
          <a:xfrm>
            <a:off x="4280503" y="1623887"/>
            <a:ext cx="2804100" cy="1584399"/>
          </a:xfrm>
          <a:prstGeom prst="rect">
            <a:avLst/>
          </a:prstGeom>
          <a:noFill/>
          <a:ln w="19050" cap="flat">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Calibri"/>
              <a:ea typeface="Calibri"/>
              <a:cs typeface="Calibri"/>
              <a:sym typeface="Calibri"/>
            </a:endParaRPr>
          </a:p>
        </p:txBody>
      </p:sp>
      <p:sp>
        <p:nvSpPr>
          <p:cNvPr id="342" name="Shape 342"/>
          <p:cNvSpPr/>
          <p:nvPr/>
        </p:nvSpPr>
        <p:spPr>
          <a:xfrm>
            <a:off x="1422632" y="1899999"/>
            <a:ext cx="1129202" cy="1161683"/>
          </a:xfrm>
          <a:prstGeom prst="flowChartPunchedTape">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ad_event</a:t>
            </a:r>
          </a:p>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&amp;</a:t>
            </a:r>
          </a:p>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other logs</a:t>
            </a:r>
          </a:p>
        </p:txBody>
      </p:sp>
      <p:sp>
        <p:nvSpPr>
          <p:cNvPr id="343" name="Shape 343"/>
          <p:cNvSpPr/>
          <p:nvPr/>
        </p:nvSpPr>
        <p:spPr>
          <a:xfrm>
            <a:off x="1749015" y="656033"/>
            <a:ext cx="802824" cy="968083"/>
          </a:xfrm>
          <a:prstGeom prst="flowChartMagneticDisk">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dbs</a:t>
            </a:r>
          </a:p>
        </p:txBody>
      </p:sp>
      <p:sp>
        <p:nvSpPr>
          <p:cNvPr id="344" name="Shape 344"/>
          <p:cNvSpPr/>
          <p:nvPr/>
        </p:nvSpPr>
        <p:spPr>
          <a:xfrm>
            <a:off x="3257897" y="1985364"/>
            <a:ext cx="802799" cy="990799"/>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targeting sampling</a:t>
            </a:r>
          </a:p>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batch</a:t>
            </a:r>
          </a:p>
        </p:txBody>
      </p:sp>
      <p:cxnSp>
        <p:nvCxnSpPr>
          <p:cNvPr id="345" name="Shape 345"/>
          <p:cNvCxnSpPr>
            <a:stCxn id="342" idx="3"/>
            <a:endCxn id="344" idx="1"/>
          </p:cNvCxnSpPr>
          <p:nvPr/>
        </p:nvCxnSpPr>
        <p:spPr>
          <a:xfrm>
            <a:off x="2551834" y="2480841"/>
            <a:ext cx="706200" cy="0"/>
          </a:xfrm>
          <a:prstGeom prst="straightConnector1">
            <a:avLst/>
          </a:prstGeom>
          <a:noFill/>
          <a:ln w="19050" cap="flat">
            <a:solidFill>
              <a:srgbClr val="000000"/>
            </a:solidFill>
            <a:prstDash val="solid"/>
            <a:round/>
            <a:headEnd type="none" w="med" len="med"/>
            <a:tailEnd type="triangle" w="lg" len="lg"/>
          </a:ln>
        </p:spPr>
      </p:cxnSp>
      <p:sp>
        <p:nvSpPr>
          <p:cNvPr id="346" name="Shape 346"/>
          <p:cNvSpPr/>
          <p:nvPr/>
        </p:nvSpPr>
        <p:spPr>
          <a:xfrm>
            <a:off x="4515362" y="3748689"/>
            <a:ext cx="1100400" cy="910798"/>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features &amp; extractor</a:t>
            </a:r>
          </a:p>
        </p:txBody>
      </p:sp>
      <p:sp>
        <p:nvSpPr>
          <p:cNvPr id="347" name="Shape 347"/>
          <p:cNvSpPr/>
          <p:nvPr/>
        </p:nvSpPr>
        <p:spPr>
          <a:xfrm>
            <a:off x="4515344" y="2025265"/>
            <a:ext cx="1100400" cy="910798"/>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feature</a:t>
            </a:r>
          </a:p>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extraction</a:t>
            </a:r>
          </a:p>
        </p:txBody>
      </p:sp>
      <p:cxnSp>
        <p:nvCxnSpPr>
          <p:cNvPr id="348" name="Shape 348"/>
          <p:cNvCxnSpPr>
            <a:stCxn id="344" idx="3"/>
            <a:endCxn id="347" idx="1"/>
          </p:cNvCxnSpPr>
          <p:nvPr/>
        </p:nvCxnSpPr>
        <p:spPr>
          <a:xfrm>
            <a:off x="4060696" y="2480764"/>
            <a:ext cx="454500" cy="0"/>
          </a:xfrm>
          <a:prstGeom prst="straightConnector1">
            <a:avLst/>
          </a:prstGeom>
          <a:noFill/>
          <a:ln w="19050" cap="flat">
            <a:solidFill>
              <a:srgbClr val="000000"/>
            </a:solidFill>
            <a:prstDash val="solid"/>
            <a:round/>
            <a:headEnd type="none" w="med" len="med"/>
            <a:tailEnd type="triangle" w="lg" len="lg"/>
          </a:ln>
        </p:spPr>
      </p:cxnSp>
      <p:sp>
        <p:nvSpPr>
          <p:cNvPr id="349" name="Shape 349"/>
          <p:cNvSpPr/>
          <p:nvPr/>
        </p:nvSpPr>
        <p:spPr>
          <a:xfrm>
            <a:off x="5827692" y="2028841"/>
            <a:ext cx="1100400" cy="910798"/>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training &amp; model selection </a:t>
            </a:r>
          </a:p>
        </p:txBody>
      </p:sp>
      <p:cxnSp>
        <p:nvCxnSpPr>
          <p:cNvPr id="350" name="Shape 350"/>
          <p:cNvCxnSpPr>
            <a:stCxn id="343" idx="4"/>
            <a:endCxn id="344" idx="1"/>
          </p:cNvCxnSpPr>
          <p:nvPr/>
        </p:nvCxnSpPr>
        <p:spPr>
          <a:xfrm>
            <a:off x="2551840" y="1140074"/>
            <a:ext cx="706200" cy="1340700"/>
          </a:xfrm>
          <a:prstGeom prst="straightConnector1">
            <a:avLst/>
          </a:prstGeom>
          <a:noFill/>
          <a:ln w="19050" cap="flat">
            <a:solidFill>
              <a:srgbClr val="000000"/>
            </a:solidFill>
            <a:prstDash val="solid"/>
            <a:round/>
            <a:headEnd type="none" w="med" len="med"/>
            <a:tailEnd type="triangle" w="lg" len="lg"/>
          </a:ln>
        </p:spPr>
      </p:cxnSp>
      <p:sp>
        <p:nvSpPr>
          <p:cNvPr id="351" name="Shape 351"/>
          <p:cNvSpPr/>
          <p:nvPr/>
        </p:nvSpPr>
        <p:spPr>
          <a:xfrm>
            <a:off x="7289796" y="2122052"/>
            <a:ext cx="733499" cy="717599"/>
          </a:xfrm>
          <a:prstGeom prst="roundRect">
            <a:avLst>
              <a:gd name="adj" fmla="val 16667"/>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model</a:t>
            </a:r>
          </a:p>
        </p:txBody>
      </p:sp>
      <p:cxnSp>
        <p:nvCxnSpPr>
          <p:cNvPr id="352" name="Shape 352"/>
          <p:cNvCxnSpPr>
            <a:stCxn id="349" idx="3"/>
            <a:endCxn id="351" idx="1"/>
          </p:cNvCxnSpPr>
          <p:nvPr/>
        </p:nvCxnSpPr>
        <p:spPr>
          <a:xfrm rot="10800000" flipH="1">
            <a:off x="6928092" y="2480941"/>
            <a:ext cx="361800" cy="3300"/>
          </a:xfrm>
          <a:prstGeom prst="straightConnector1">
            <a:avLst/>
          </a:prstGeom>
          <a:noFill/>
          <a:ln w="19050" cap="flat">
            <a:solidFill>
              <a:srgbClr val="000000"/>
            </a:solidFill>
            <a:prstDash val="solid"/>
            <a:round/>
            <a:headEnd type="none" w="med" len="med"/>
            <a:tailEnd type="triangle" w="lg" len="lg"/>
          </a:ln>
        </p:spPr>
      </p:cxnSp>
      <p:sp>
        <p:nvSpPr>
          <p:cNvPr id="353" name="Shape 353"/>
          <p:cNvSpPr/>
          <p:nvPr/>
        </p:nvSpPr>
        <p:spPr>
          <a:xfrm>
            <a:off x="7106265" y="3738383"/>
            <a:ext cx="1100400" cy="910798"/>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model to config</a:t>
            </a:r>
          </a:p>
        </p:txBody>
      </p:sp>
      <p:cxnSp>
        <p:nvCxnSpPr>
          <p:cNvPr id="354" name="Shape 354"/>
          <p:cNvCxnSpPr>
            <a:stCxn id="351" idx="2"/>
            <a:endCxn id="353" idx="0"/>
          </p:cNvCxnSpPr>
          <p:nvPr/>
        </p:nvCxnSpPr>
        <p:spPr>
          <a:xfrm>
            <a:off x="7656545" y="2839651"/>
            <a:ext cx="0" cy="898800"/>
          </a:xfrm>
          <a:prstGeom prst="straightConnector1">
            <a:avLst/>
          </a:prstGeom>
          <a:noFill/>
          <a:ln w="19050" cap="flat">
            <a:solidFill>
              <a:srgbClr val="000000"/>
            </a:solidFill>
            <a:prstDash val="solid"/>
            <a:round/>
            <a:headEnd type="none" w="med" len="med"/>
            <a:tailEnd type="triangle" w="lg" len="lg"/>
          </a:ln>
        </p:spPr>
      </p:cxnSp>
      <p:sp>
        <p:nvSpPr>
          <p:cNvPr id="355" name="Shape 355"/>
          <p:cNvSpPr/>
          <p:nvPr/>
        </p:nvSpPr>
        <p:spPr>
          <a:xfrm>
            <a:off x="7231536" y="5256387"/>
            <a:ext cx="849929" cy="911140"/>
          </a:xfrm>
          <a:prstGeom prst="flowChartPunchedTape">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model config</a:t>
            </a:r>
          </a:p>
        </p:txBody>
      </p:sp>
      <p:cxnSp>
        <p:nvCxnSpPr>
          <p:cNvPr id="356" name="Shape 356"/>
          <p:cNvCxnSpPr>
            <a:stCxn id="353" idx="2"/>
            <a:endCxn id="355" idx="0"/>
          </p:cNvCxnSpPr>
          <p:nvPr/>
        </p:nvCxnSpPr>
        <p:spPr>
          <a:xfrm>
            <a:off x="7656465" y="4649182"/>
            <a:ext cx="0" cy="698400"/>
          </a:xfrm>
          <a:prstGeom prst="straightConnector1">
            <a:avLst/>
          </a:prstGeom>
          <a:noFill/>
          <a:ln w="19050" cap="flat">
            <a:solidFill>
              <a:srgbClr val="000000"/>
            </a:solidFill>
            <a:prstDash val="solid"/>
            <a:round/>
            <a:headEnd type="none" w="med" len="med"/>
            <a:tailEnd type="triangle" w="lg" len="lg"/>
          </a:ln>
        </p:spPr>
      </p:cxnSp>
      <p:sp>
        <p:nvSpPr>
          <p:cNvPr id="357" name="Shape 357"/>
          <p:cNvSpPr/>
          <p:nvPr/>
        </p:nvSpPr>
        <p:spPr>
          <a:xfrm>
            <a:off x="5798928" y="5256398"/>
            <a:ext cx="1129198" cy="910798"/>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ad_delivery</a:t>
            </a:r>
          </a:p>
        </p:txBody>
      </p:sp>
      <p:sp>
        <p:nvSpPr>
          <p:cNvPr id="358" name="Shape 358"/>
          <p:cNvSpPr txBox="1"/>
          <p:nvPr/>
        </p:nvSpPr>
        <p:spPr>
          <a:xfrm>
            <a:off x="655925" y="3353135"/>
            <a:ext cx="1419300" cy="601599"/>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3000" b="0" i="0" u="none" strike="noStrike" cap="none" baseline="0" dirty="0">
                <a:solidFill>
                  <a:schemeClr val="dk1"/>
                </a:solidFill>
                <a:latin typeface="Calibri"/>
                <a:ea typeface="Calibri"/>
                <a:cs typeface="Calibri"/>
                <a:sym typeface="Calibri"/>
              </a:rPr>
              <a:t>Offline</a:t>
            </a:r>
          </a:p>
        </p:txBody>
      </p:sp>
      <p:sp>
        <p:nvSpPr>
          <p:cNvPr id="359" name="Shape 359"/>
          <p:cNvSpPr txBox="1"/>
          <p:nvPr/>
        </p:nvSpPr>
        <p:spPr>
          <a:xfrm>
            <a:off x="655927" y="4223969"/>
            <a:ext cx="1489199" cy="601599"/>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3000" b="0" i="0" u="none" strike="noStrike" cap="none" baseline="0">
                <a:solidFill>
                  <a:schemeClr val="dk1"/>
                </a:solidFill>
                <a:latin typeface="Calibri"/>
                <a:ea typeface="Calibri"/>
                <a:cs typeface="Calibri"/>
                <a:sym typeface="Calibri"/>
              </a:rPr>
              <a:t>Online</a:t>
            </a:r>
          </a:p>
        </p:txBody>
      </p:sp>
      <p:cxnSp>
        <p:nvCxnSpPr>
          <p:cNvPr id="360" name="Shape 360"/>
          <p:cNvCxnSpPr>
            <a:stCxn id="355" idx="1"/>
            <a:endCxn id="357" idx="3"/>
          </p:cNvCxnSpPr>
          <p:nvPr/>
        </p:nvCxnSpPr>
        <p:spPr>
          <a:xfrm rot="10800000">
            <a:off x="6928236" y="5711657"/>
            <a:ext cx="303300" cy="300"/>
          </a:xfrm>
          <a:prstGeom prst="straightConnector1">
            <a:avLst/>
          </a:prstGeom>
          <a:noFill/>
          <a:ln w="19050" cap="flat">
            <a:solidFill>
              <a:srgbClr val="000000"/>
            </a:solidFill>
            <a:prstDash val="solid"/>
            <a:round/>
            <a:headEnd type="none" w="med" len="med"/>
            <a:tailEnd type="triangle" w="lg" len="lg"/>
          </a:ln>
        </p:spPr>
      </p:cxnSp>
      <p:sp>
        <p:nvSpPr>
          <p:cNvPr id="361" name="Shape 361"/>
          <p:cNvSpPr/>
          <p:nvPr/>
        </p:nvSpPr>
        <p:spPr>
          <a:xfrm>
            <a:off x="5810805" y="3738383"/>
            <a:ext cx="1100400" cy="910798"/>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config to model</a:t>
            </a:r>
          </a:p>
        </p:txBody>
      </p:sp>
      <p:cxnSp>
        <p:nvCxnSpPr>
          <p:cNvPr id="362" name="Shape 362"/>
          <p:cNvCxnSpPr>
            <a:stCxn id="361" idx="2"/>
            <a:endCxn id="357" idx="0"/>
          </p:cNvCxnSpPr>
          <p:nvPr/>
        </p:nvCxnSpPr>
        <p:spPr>
          <a:xfrm>
            <a:off x="6361005" y="4649182"/>
            <a:ext cx="2400" cy="607200"/>
          </a:xfrm>
          <a:prstGeom prst="straightConnector1">
            <a:avLst/>
          </a:prstGeom>
          <a:noFill/>
          <a:ln w="19050" cap="flat">
            <a:solidFill>
              <a:srgbClr val="000000"/>
            </a:solidFill>
            <a:prstDash val="solid"/>
            <a:round/>
            <a:headEnd type="none" w="med" len="med"/>
            <a:tailEnd type="triangle" w="lg" len="lg"/>
          </a:ln>
        </p:spPr>
      </p:cxnSp>
      <p:cxnSp>
        <p:nvCxnSpPr>
          <p:cNvPr id="363" name="Shape 363"/>
          <p:cNvCxnSpPr>
            <a:stCxn id="357" idx="2"/>
          </p:cNvCxnSpPr>
          <p:nvPr/>
        </p:nvCxnSpPr>
        <p:spPr>
          <a:xfrm>
            <a:off x="6363527" y="6167197"/>
            <a:ext cx="0" cy="358500"/>
          </a:xfrm>
          <a:prstGeom prst="straightConnector1">
            <a:avLst/>
          </a:prstGeom>
          <a:noFill/>
          <a:ln w="19050" cap="flat">
            <a:solidFill>
              <a:srgbClr val="000000"/>
            </a:solidFill>
            <a:prstDash val="solid"/>
            <a:round/>
            <a:headEnd type="none" w="med" len="med"/>
            <a:tailEnd type="triangle" w="lg" len="lg"/>
          </a:ln>
        </p:spPr>
      </p:cxnSp>
      <p:sp>
        <p:nvSpPr>
          <p:cNvPr id="364" name="Shape 364"/>
          <p:cNvSpPr txBox="1"/>
          <p:nvPr/>
        </p:nvSpPr>
        <p:spPr>
          <a:xfrm>
            <a:off x="6089449" y="6504800"/>
            <a:ext cx="1489199" cy="353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candidates</a:t>
            </a:r>
          </a:p>
        </p:txBody>
      </p:sp>
      <p:cxnSp>
        <p:nvCxnSpPr>
          <p:cNvPr id="365" name="Shape 365"/>
          <p:cNvCxnSpPr>
            <a:endCxn id="357" idx="1"/>
          </p:cNvCxnSpPr>
          <p:nvPr/>
        </p:nvCxnSpPr>
        <p:spPr>
          <a:xfrm rot="10800000" flipH="1">
            <a:off x="5380128" y="5711798"/>
            <a:ext cx="418800" cy="20700"/>
          </a:xfrm>
          <a:prstGeom prst="straightConnector1">
            <a:avLst/>
          </a:prstGeom>
          <a:noFill/>
          <a:ln w="19050" cap="flat">
            <a:solidFill>
              <a:srgbClr val="000000"/>
            </a:solidFill>
            <a:prstDash val="solid"/>
            <a:round/>
            <a:headEnd type="none" w="med" len="med"/>
            <a:tailEnd type="triangle" w="lg" len="lg"/>
          </a:ln>
        </p:spPr>
      </p:cxnSp>
      <p:sp>
        <p:nvSpPr>
          <p:cNvPr id="366" name="Shape 366"/>
          <p:cNvSpPr txBox="1"/>
          <p:nvPr/>
        </p:nvSpPr>
        <p:spPr>
          <a:xfrm>
            <a:off x="4311303" y="1532265"/>
            <a:ext cx="1828199" cy="353199"/>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training pipeline</a:t>
            </a:r>
          </a:p>
        </p:txBody>
      </p:sp>
      <p:cxnSp>
        <p:nvCxnSpPr>
          <p:cNvPr id="367" name="Shape 367"/>
          <p:cNvCxnSpPr>
            <a:stCxn id="346" idx="0"/>
            <a:endCxn id="347" idx="2"/>
          </p:cNvCxnSpPr>
          <p:nvPr/>
        </p:nvCxnSpPr>
        <p:spPr>
          <a:xfrm rot="10800000">
            <a:off x="5065562" y="2935989"/>
            <a:ext cx="0" cy="812700"/>
          </a:xfrm>
          <a:prstGeom prst="straightConnector1">
            <a:avLst/>
          </a:prstGeom>
          <a:noFill/>
          <a:ln w="19050" cap="flat">
            <a:solidFill>
              <a:srgbClr val="000000"/>
            </a:solidFill>
            <a:prstDash val="solid"/>
            <a:round/>
            <a:headEnd type="none" w="med" len="med"/>
            <a:tailEnd type="triangle" w="lg" len="lg"/>
          </a:ln>
        </p:spPr>
      </p:cxnSp>
      <p:cxnSp>
        <p:nvCxnSpPr>
          <p:cNvPr id="368" name="Shape 368"/>
          <p:cNvCxnSpPr>
            <a:stCxn id="346" idx="2"/>
            <a:endCxn id="357" idx="1"/>
          </p:cNvCxnSpPr>
          <p:nvPr/>
        </p:nvCxnSpPr>
        <p:spPr>
          <a:xfrm>
            <a:off x="5065562" y="4659488"/>
            <a:ext cx="733500" cy="1052400"/>
          </a:xfrm>
          <a:prstGeom prst="straightConnector1">
            <a:avLst/>
          </a:prstGeom>
          <a:noFill/>
          <a:ln w="19050" cap="flat">
            <a:solidFill>
              <a:srgbClr val="000000"/>
            </a:solidFill>
            <a:prstDash val="solid"/>
            <a:round/>
            <a:headEnd type="none" w="med" len="med"/>
            <a:tailEnd type="triangle" w="lg" len="lg"/>
          </a:ln>
        </p:spPr>
      </p:cxnSp>
      <p:grpSp>
        <p:nvGrpSpPr>
          <p:cNvPr id="369" name="Shape 369"/>
          <p:cNvGrpSpPr/>
          <p:nvPr/>
        </p:nvGrpSpPr>
        <p:grpSpPr>
          <a:xfrm>
            <a:off x="2150488" y="2945762"/>
            <a:ext cx="4213471" cy="3813344"/>
            <a:chOff x="888600" y="2608611"/>
            <a:chExt cx="5554273" cy="3770113"/>
          </a:xfrm>
        </p:grpSpPr>
        <p:cxnSp>
          <p:nvCxnSpPr>
            <p:cNvPr id="370" name="Shape 370"/>
            <p:cNvCxnSpPr/>
            <p:nvPr/>
          </p:nvCxnSpPr>
          <p:spPr>
            <a:xfrm flipH="1">
              <a:off x="5261474" y="5794425"/>
              <a:ext cx="1181398" cy="582899"/>
            </a:xfrm>
            <a:prstGeom prst="straightConnector1">
              <a:avLst/>
            </a:prstGeom>
            <a:noFill/>
            <a:ln w="19050" cap="flat">
              <a:solidFill>
                <a:srgbClr val="000000"/>
              </a:solidFill>
              <a:prstDash val="solid"/>
              <a:round/>
              <a:headEnd type="none" w="med" len="med"/>
              <a:tailEnd type="none" w="med" len="med"/>
            </a:ln>
          </p:spPr>
        </p:cxnSp>
        <p:cxnSp>
          <p:nvCxnSpPr>
            <p:cNvPr id="371" name="Shape 371"/>
            <p:cNvCxnSpPr/>
            <p:nvPr/>
          </p:nvCxnSpPr>
          <p:spPr>
            <a:xfrm rot="10800000">
              <a:off x="905273" y="6378725"/>
              <a:ext cx="4356300" cy="0"/>
            </a:xfrm>
            <a:prstGeom prst="straightConnector1">
              <a:avLst/>
            </a:prstGeom>
            <a:noFill/>
            <a:ln w="19050" cap="flat">
              <a:solidFill>
                <a:srgbClr val="000000"/>
              </a:solidFill>
              <a:prstDash val="solid"/>
              <a:round/>
              <a:headEnd type="none" w="med" len="med"/>
              <a:tailEnd type="none" w="med" len="med"/>
            </a:ln>
          </p:spPr>
        </p:cxnSp>
        <p:cxnSp>
          <p:nvCxnSpPr>
            <p:cNvPr id="372" name="Shape 372"/>
            <p:cNvCxnSpPr/>
            <p:nvPr/>
          </p:nvCxnSpPr>
          <p:spPr>
            <a:xfrm rot="10800000">
              <a:off x="888600" y="2608611"/>
              <a:ext cx="298" cy="3768599"/>
            </a:xfrm>
            <a:prstGeom prst="straightConnector1">
              <a:avLst/>
            </a:prstGeom>
            <a:noFill/>
            <a:ln w="19050" cap="flat">
              <a:solidFill>
                <a:srgbClr val="000000"/>
              </a:solidFill>
              <a:prstDash val="solid"/>
              <a:round/>
              <a:headEnd type="none" w="med" len="med"/>
              <a:tailEnd type="triangle" w="lg" len="lg"/>
            </a:ln>
          </p:spPr>
        </p:cxnSp>
      </p:grpSp>
      <p:cxnSp>
        <p:nvCxnSpPr>
          <p:cNvPr id="373" name="Shape 373"/>
          <p:cNvCxnSpPr>
            <a:stCxn id="347" idx="3"/>
            <a:endCxn id="349" idx="1"/>
          </p:cNvCxnSpPr>
          <p:nvPr/>
        </p:nvCxnSpPr>
        <p:spPr>
          <a:xfrm>
            <a:off x="5615744" y="2480664"/>
            <a:ext cx="211800" cy="3600"/>
          </a:xfrm>
          <a:prstGeom prst="straightConnector1">
            <a:avLst/>
          </a:prstGeom>
          <a:noFill/>
          <a:ln w="19050" cap="flat">
            <a:solidFill>
              <a:srgbClr val="000000"/>
            </a:solidFill>
            <a:prstDash val="solid"/>
            <a:round/>
            <a:headEnd type="none" w="med" len="med"/>
            <a:tailEnd type="triangle" w="lg" len="lg"/>
          </a:ln>
        </p:spPr>
      </p:cxnSp>
      <p:sp>
        <p:nvSpPr>
          <p:cNvPr id="374" name="Shape 374"/>
          <p:cNvSpPr/>
          <p:nvPr/>
        </p:nvSpPr>
        <p:spPr>
          <a:xfrm>
            <a:off x="3244810" y="3679669"/>
            <a:ext cx="802824" cy="968083"/>
          </a:xfrm>
          <a:prstGeom prst="flowChartMagneticDisk">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scoring</a:t>
            </a:r>
          </a:p>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data</a:t>
            </a:r>
          </a:p>
        </p:txBody>
      </p:sp>
      <p:cxnSp>
        <p:nvCxnSpPr>
          <p:cNvPr id="375" name="Shape 375"/>
          <p:cNvCxnSpPr>
            <a:stCxn id="374" idx="1"/>
            <a:endCxn id="347" idx="2"/>
          </p:cNvCxnSpPr>
          <p:nvPr/>
        </p:nvCxnSpPr>
        <p:spPr>
          <a:xfrm rot="10800000" flipH="1">
            <a:off x="3646223" y="2935969"/>
            <a:ext cx="1419300" cy="743700"/>
          </a:xfrm>
          <a:prstGeom prst="straightConnector1">
            <a:avLst/>
          </a:prstGeom>
          <a:noFill/>
          <a:ln w="19050" cap="flat">
            <a:solidFill>
              <a:srgbClr val="000000"/>
            </a:solidFill>
            <a:prstDash val="solid"/>
            <a:round/>
            <a:headEnd type="none" w="med" len="med"/>
            <a:tailEnd type="triangle" w="lg" len="lg"/>
          </a:ln>
        </p:spPr>
      </p:cxnSp>
      <p:cxnSp>
        <p:nvCxnSpPr>
          <p:cNvPr id="376" name="Shape 376"/>
          <p:cNvCxnSpPr>
            <a:stCxn id="374" idx="3"/>
            <a:endCxn id="357" idx="1"/>
          </p:cNvCxnSpPr>
          <p:nvPr/>
        </p:nvCxnSpPr>
        <p:spPr>
          <a:xfrm>
            <a:off x="3646223" y="4647752"/>
            <a:ext cx="2152800" cy="1064100"/>
          </a:xfrm>
          <a:prstGeom prst="straightConnector1">
            <a:avLst/>
          </a:prstGeom>
          <a:noFill/>
          <a:ln w="19050" cap="flat">
            <a:solidFill>
              <a:srgbClr val="000000"/>
            </a:solidFill>
            <a:prstDash val="solid"/>
            <a:round/>
            <a:headEnd type="none" w="med" len="med"/>
            <a:tailEnd type="triangle" w="lg" len="lg"/>
          </a:ln>
        </p:spPr>
      </p:cxnSp>
      <p:sp>
        <p:nvSpPr>
          <p:cNvPr id="377" name="Shape 377"/>
          <p:cNvSpPr/>
          <p:nvPr/>
        </p:nvSpPr>
        <p:spPr>
          <a:xfrm>
            <a:off x="4722387" y="5276969"/>
            <a:ext cx="657719" cy="911142"/>
          </a:xfrm>
          <a:prstGeom prst="flowChartMagneticDisk">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ad store</a:t>
            </a:r>
          </a:p>
        </p:txBody>
      </p:sp>
      <p:cxnSp>
        <p:nvCxnSpPr>
          <p:cNvPr id="378" name="Shape 378"/>
          <p:cNvCxnSpPr/>
          <p:nvPr/>
        </p:nvCxnSpPr>
        <p:spPr>
          <a:xfrm>
            <a:off x="8445775" y="4204103"/>
            <a:ext cx="2029500" cy="0"/>
          </a:xfrm>
          <a:prstGeom prst="straightConnector1">
            <a:avLst/>
          </a:prstGeom>
          <a:noFill/>
          <a:ln w="19050" cap="flat">
            <a:solidFill>
              <a:srgbClr val="000000"/>
            </a:solidFill>
            <a:prstDash val="dash"/>
            <a:round/>
            <a:headEnd type="none" w="med" len="med"/>
            <a:tailEnd type="none" w="med" len="med"/>
          </a:ln>
        </p:spPr>
      </p:cxnSp>
      <p:sp>
        <p:nvSpPr>
          <p:cNvPr id="379" name="Shape 379"/>
          <p:cNvSpPr txBox="1"/>
          <p:nvPr/>
        </p:nvSpPr>
        <p:spPr>
          <a:xfrm>
            <a:off x="1216028" y="389468"/>
            <a:ext cx="6711899" cy="685999"/>
          </a:xfrm>
          <a:prstGeom prst="rect">
            <a:avLst/>
          </a:prstGeom>
          <a:noFill/>
          <a:ln>
            <a:noFill/>
          </a:ln>
        </p:spPr>
        <p:txBody>
          <a:bodyPr lIns="82250" tIns="41125" rIns="82250" bIns="41125" anchor="t" anchorCtr="0">
            <a:noAutofit/>
          </a:bodyPr>
          <a:lstStyle/>
          <a:p>
            <a:pPr marL="0" marR="0" lvl="0" indent="0" algn="ctr" rtl="0">
              <a:spcBef>
                <a:spcPts val="0"/>
              </a:spcBef>
              <a:spcAft>
                <a:spcPts val="0"/>
              </a:spcAft>
              <a:buClr>
                <a:schemeClr val="lt1"/>
              </a:buClr>
              <a:buSzPct val="25000"/>
              <a:buFont typeface="Calibri"/>
              <a:buNone/>
            </a:pPr>
            <a:r>
              <a:rPr lang="en-US" sz="2800" b="1" i="0" u="none" strike="noStrike" cap="none" baseline="0">
                <a:solidFill>
                  <a:schemeClr val="lt1"/>
                </a:solidFill>
                <a:latin typeface="Calibri"/>
                <a:ea typeface="Calibri"/>
                <a:cs typeface="Calibri"/>
                <a:sym typeface="Calibri"/>
              </a:rPr>
              <a:t>Complete System</a:t>
            </a:r>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84"/>
        <p:cNvGrpSpPr/>
        <p:nvPr/>
      </p:nvGrpSpPr>
      <p:grpSpPr>
        <a:xfrm>
          <a:off x="0" y="0"/>
          <a:ext cx="0" cy="0"/>
          <a:chOff x="0" y="0"/>
          <a:chExt cx="0" cy="0"/>
        </a:xfrm>
      </p:grpSpPr>
      <p:sp>
        <p:nvSpPr>
          <p:cNvPr id="385" name="Shape 385"/>
          <p:cNvSpPr/>
          <p:nvPr/>
        </p:nvSpPr>
        <p:spPr>
          <a:xfrm>
            <a:off x="1469786" y="1688689"/>
            <a:ext cx="4728298" cy="3127800"/>
          </a:xfrm>
          <a:prstGeom prst="roundRect">
            <a:avLst>
              <a:gd name="adj" fmla="val 16667"/>
            </a:avLst>
          </a:prstGeom>
          <a:noFill/>
          <a:ln w="19050" cap="flat">
            <a:solidFill>
              <a:srgbClr val="666666"/>
            </a:solidFill>
            <a:prstDash val="dash"/>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Calibri"/>
              <a:ea typeface="Calibri"/>
              <a:cs typeface="Calibri"/>
              <a:sym typeface="Calibri"/>
            </a:endParaRPr>
          </a:p>
        </p:txBody>
      </p:sp>
      <p:sp>
        <p:nvSpPr>
          <p:cNvPr id="386" name="Shape 386"/>
          <p:cNvSpPr/>
          <p:nvPr/>
        </p:nvSpPr>
        <p:spPr>
          <a:xfrm>
            <a:off x="36600" y="2927600"/>
            <a:ext cx="1433175" cy="650000"/>
          </a:xfrm>
          <a:prstGeom prst="flowChartInputOutput">
            <a:avLst/>
          </a:prstGeom>
          <a:solidFill>
            <a:srgbClr val="F6B26B"/>
          </a:solidFill>
          <a:ln w="19050" cap="flat">
            <a:solidFill>
              <a:srgbClr val="666666"/>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600" b="0" i="0" u="none" strike="noStrike" cap="none" baseline="0">
                <a:solidFill>
                  <a:schemeClr val="dk1"/>
                </a:solidFill>
                <a:latin typeface="Calibri"/>
                <a:ea typeface="Calibri"/>
                <a:cs typeface="Calibri"/>
                <a:sym typeface="Calibri"/>
              </a:rPr>
              <a:t>query &amp;</a:t>
            </a:r>
          </a:p>
          <a:p>
            <a:pPr marL="0" marR="0" lvl="0" indent="0" algn="ctr" rtl="0">
              <a:spcBef>
                <a:spcPts val="0"/>
              </a:spcBef>
              <a:buClr>
                <a:schemeClr val="dk1"/>
              </a:buClr>
              <a:buSzPct val="25000"/>
              <a:buFont typeface="Calibri"/>
              <a:buNone/>
            </a:pPr>
            <a:r>
              <a:rPr lang="en-US" sz="1600" b="0" i="0" u="none" strike="noStrike" cap="none" baseline="0">
                <a:solidFill>
                  <a:schemeClr val="dk1"/>
                </a:solidFill>
                <a:latin typeface="Calibri"/>
                <a:ea typeface="Calibri"/>
                <a:cs typeface="Calibri"/>
                <a:sym typeface="Calibri"/>
              </a:rPr>
              <a:t>ad</a:t>
            </a:r>
          </a:p>
        </p:txBody>
      </p:sp>
      <p:cxnSp>
        <p:nvCxnSpPr>
          <p:cNvPr id="387" name="Shape 387"/>
          <p:cNvCxnSpPr>
            <a:stCxn id="386" idx="5"/>
          </p:cNvCxnSpPr>
          <p:nvPr/>
        </p:nvCxnSpPr>
        <p:spPr>
          <a:xfrm rot="10800000" flipH="1">
            <a:off x="1326457" y="3242400"/>
            <a:ext cx="381000" cy="10200"/>
          </a:xfrm>
          <a:prstGeom prst="straightConnector1">
            <a:avLst/>
          </a:prstGeom>
          <a:noFill/>
          <a:ln w="19050" cap="flat">
            <a:solidFill>
              <a:srgbClr val="000000"/>
            </a:solidFill>
            <a:prstDash val="solid"/>
            <a:round/>
            <a:headEnd type="none" w="med" len="med"/>
            <a:tailEnd type="triangle" w="lg" len="lg"/>
          </a:ln>
        </p:spPr>
      </p:cxnSp>
      <p:sp>
        <p:nvSpPr>
          <p:cNvPr id="388" name="Shape 388"/>
          <p:cNvSpPr/>
          <p:nvPr/>
        </p:nvSpPr>
        <p:spPr>
          <a:xfrm>
            <a:off x="2896125" y="1983233"/>
            <a:ext cx="879000" cy="568500"/>
          </a:xfrm>
          <a:prstGeom prst="roundRect">
            <a:avLst>
              <a:gd name="adj" fmla="val 16667"/>
            </a:avLst>
          </a:prstGeom>
          <a:solidFill>
            <a:srgbClr val="6FA8DC"/>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SzPct val="25000"/>
              <a:buFont typeface="Calibri"/>
              <a:buNone/>
            </a:pPr>
            <a:r>
              <a:rPr lang="en-US" sz="1100" b="0" i="0" u="none" strike="noStrike" cap="none" baseline="0">
                <a:solidFill>
                  <a:schemeClr val="dk1"/>
                </a:solidFill>
                <a:latin typeface="Calibri"/>
                <a:ea typeface="Calibri"/>
                <a:cs typeface="Calibri"/>
                <a:sym typeface="Calibri"/>
              </a:rPr>
              <a:t>Feature 1</a:t>
            </a:r>
          </a:p>
        </p:txBody>
      </p:sp>
      <p:sp>
        <p:nvSpPr>
          <p:cNvPr id="389" name="Shape 389"/>
          <p:cNvSpPr/>
          <p:nvPr/>
        </p:nvSpPr>
        <p:spPr>
          <a:xfrm>
            <a:off x="2917675" y="2958183"/>
            <a:ext cx="836098" cy="568500"/>
          </a:xfrm>
          <a:prstGeom prst="roundRect">
            <a:avLst>
              <a:gd name="adj" fmla="val 16667"/>
            </a:avLst>
          </a:prstGeom>
          <a:solidFill>
            <a:srgbClr val="6FA8DC"/>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SzPct val="25000"/>
              <a:buFont typeface="Calibri"/>
              <a:buNone/>
            </a:pPr>
            <a:r>
              <a:rPr lang="en-US" sz="1100" b="0" i="0" u="none" strike="noStrike" cap="none" baseline="0">
                <a:solidFill>
                  <a:schemeClr val="dk1"/>
                </a:solidFill>
                <a:latin typeface="Calibri"/>
                <a:ea typeface="Calibri"/>
                <a:cs typeface="Calibri"/>
                <a:sym typeface="Calibri"/>
              </a:rPr>
              <a:t>Feature 2</a:t>
            </a:r>
          </a:p>
        </p:txBody>
      </p:sp>
      <p:sp>
        <p:nvSpPr>
          <p:cNvPr id="390" name="Shape 390"/>
          <p:cNvSpPr/>
          <p:nvPr/>
        </p:nvSpPr>
        <p:spPr>
          <a:xfrm>
            <a:off x="2896125" y="3933132"/>
            <a:ext cx="879000" cy="568500"/>
          </a:xfrm>
          <a:prstGeom prst="roundRect">
            <a:avLst>
              <a:gd name="adj" fmla="val 16667"/>
            </a:avLst>
          </a:prstGeom>
          <a:solidFill>
            <a:srgbClr val="6FA8DC"/>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SzPct val="25000"/>
              <a:buFont typeface="Calibri"/>
              <a:buNone/>
            </a:pPr>
            <a:r>
              <a:rPr lang="en-US" sz="1100" b="0" i="0" u="none" strike="noStrike" cap="none" baseline="0">
                <a:solidFill>
                  <a:schemeClr val="dk1"/>
                </a:solidFill>
                <a:latin typeface="Calibri"/>
                <a:ea typeface="Calibri"/>
                <a:cs typeface="Calibri"/>
                <a:sym typeface="Calibri"/>
              </a:rPr>
              <a:t>Feature n</a:t>
            </a:r>
          </a:p>
        </p:txBody>
      </p:sp>
      <p:cxnSp>
        <p:nvCxnSpPr>
          <p:cNvPr id="391" name="Shape 391"/>
          <p:cNvCxnSpPr>
            <a:endCxn id="388" idx="1"/>
          </p:cNvCxnSpPr>
          <p:nvPr/>
        </p:nvCxnSpPr>
        <p:spPr>
          <a:xfrm rot="10800000" flipH="1">
            <a:off x="2171624" y="2267483"/>
            <a:ext cx="724500" cy="975000"/>
          </a:xfrm>
          <a:prstGeom prst="straightConnector1">
            <a:avLst/>
          </a:prstGeom>
          <a:noFill/>
          <a:ln w="19050" cap="flat">
            <a:solidFill>
              <a:srgbClr val="000000"/>
            </a:solidFill>
            <a:prstDash val="solid"/>
            <a:round/>
            <a:headEnd type="none" w="med" len="med"/>
            <a:tailEnd type="triangle" w="lg" len="lg"/>
          </a:ln>
        </p:spPr>
      </p:cxnSp>
      <p:cxnSp>
        <p:nvCxnSpPr>
          <p:cNvPr id="392" name="Shape 392"/>
          <p:cNvCxnSpPr>
            <a:endCxn id="389" idx="1"/>
          </p:cNvCxnSpPr>
          <p:nvPr/>
        </p:nvCxnSpPr>
        <p:spPr>
          <a:xfrm>
            <a:off x="2171874" y="3242433"/>
            <a:ext cx="745800" cy="0"/>
          </a:xfrm>
          <a:prstGeom prst="straightConnector1">
            <a:avLst/>
          </a:prstGeom>
          <a:noFill/>
          <a:ln w="19050" cap="flat">
            <a:solidFill>
              <a:srgbClr val="000000"/>
            </a:solidFill>
            <a:prstDash val="solid"/>
            <a:round/>
            <a:headEnd type="none" w="med" len="med"/>
            <a:tailEnd type="triangle" w="lg" len="lg"/>
          </a:ln>
        </p:spPr>
      </p:cxnSp>
      <p:cxnSp>
        <p:nvCxnSpPr>
          <p:cNvPr id="393" name="Shape 393"/>
          <p:cNvCxnSpPr>
            <a:endCxn id="390" idx="1"/>
          </p:cNvCxnSpPr>
          <p:nvPr/>
        </p:nvCxnSpPr>
        <p:spPr>
          <a:xfrm>
            <a:off x="2171624" y="3242382"/>
            <a:ext cx="724500" cy="975000"/>
          </a:xfrm>
          <a:prstGeom prst="straightConnector1">
            <a:avLst/>
          </a:prstGeom>
          <a:noFill/>
          <a:ln w="19050" cap="flat">
            <a:solidFill>
              <a:srgbClr val="000000"/>
            </a:solidFill>
            <a:prstDash val="solid"/>
            <a:round/>
            <a:headEnd type="none" w="med" len="med"/>
            <a:tailEnd type="triangle" w="lg" len="lg"/>
          </a:ln>
        </p:spPr>
      </p:cxnSp>
      <p:cxnSp>
        <p:nvCxnSpPr>
          <p:cNvPr id="394" name="Shape 394"/>
          <p:cNvCxnSpPr/>
          <p:nvPr/>
        </p:nvCxnSpPr>
        <p:spPr>
          <a:xfrm>
            <a:off x="3358328" y="3582776"/>
            <a:ext cx="0" cy="274199"/>
          </a:xfrm>
          <a:prstGeom prst="straightConnector1">
            <a:avLst/>
          </a:prstGeom>
          <a:noFill/>
          <a:ln w="28575" cap="flat">
            <a:solidFill>
              <a:srgbClr val="000000"/>
            </a:solidFill>
            <a:prstDash val="dot"/>
            <a:round/>
            <a:headEnd type="none" w="med" len="med"/>
            <a:tailEnd type="none" w="med" len="med"/>
          </a:ln>
        </p:spPr>
      </p:cxnSp>
      <p:sp>
        <p:nvSpPr>
          <p:cNvPr id="395" name="Shape 395"/>
          <p:cNvSpPr txBox="1"/>
          <p:nvPr/>
        </p:nvSpPr>
        <p:spPr>
          <a:xfrm>
            <a:off x="2236535" y="1333233"/>
            <a:ext cx="4316398" cy="274199"/>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Feature Extraction &amp; Transformation</a:t>
            </a:r>
          </a:p>
        </p:txBody>
      </p:sp>
      <p:sp>
        <p:nvSpPr>
          <p:cNvPr id="396" name="Shape 396"/>
          <p:cNvSpPr/>
          <p:nvPr/>
        </p:nvSpPr>
        <p:spPr>
          <a:xfrm rot="-5400000" flipH="1">
            <a:off x="5492968" y="3091911"/>
            <a:ext cx="899523" cy="301191"/>
          </a:xfrm>
          <a:prstGeom prst="flowChartManualOperation">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000" b="0" i="0" u="none" strike="noStrike" cap="none" baseline="0">
              <a:solidFill>
                <a:schemeClr val="dk1"/>
              </a:solidFill>
              <a:latin typeface="Calibri"/>
              <a:ea typeface="Calibri"/>
              <a:cs typeface="Calibri"/>
              <a:sym typeface="Calibri"/>
            </a:endParaRPr>
          </a:p>
        </p:txBody>
      </p:sp>
      <p:cxnSp>
        <p:nvCxnSpPr>
          <p:cNvPr id="397" name="Shape 397"/>
          <p:cNvCxnSpPr>
            <a:stCxn id="396" idx="2"/>
          </p:cNvCxnSpPr>
          <p:nvPr/>
        </p:nvCxnSpPr>
        <p:spPr>
          <a:xfrm>
            <a:off x="6093325" y="3242507"/>
            <a:ext cx="778500" cy="10200"/>
          </a:xfrm>
          <a:prstGeom prst="straightConnector1">
            <a:avLst/>
          </a:prstGeom>
          <a:noFill/>
          <a:ln w="19050" cap="flat">
            <a:solidFill>
              <a:srgbClr val="000000"/>
            </a:solidFill>
            <a:prstDash val="solid"/>
            <a:round/>
            <a:headEnd type="none" w="med" len="med"/>
            <a:tailEnd type="triangle" w="lg" len="lg"/>
          </a:ln>
        </p:spPr>
      </p:cxnSp>
      <p:sp>
        <p:nvSpPr>
          <p:cNvPr id="398" name="Shape 398"/>
          <p:cNvSpPr/>
          <p:nvPr/>
        </p:nvSpPr>
        <p:spPr>
          <a:xfrm>
            <a:off x="1631162" y="2876878"/>
            <a:ext cx="540599" cy="731099"/>
          </a:xfrm>
          <a:prstGeom prst="diamond">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900" b="0" i="0" u="none" strike="noStrike" cap="none" baseline="0">
              <a:solidFill>
                <a:schemeClr val="dk1"/>
              </a:solidFill>
              <a:latin typeface="Calibri"/>
              <a:ea typeface="Calibri"/>
              <a:cs typeface="Calibri"/>
              <a:sym typeface="Calibri"/>
            </a:endParaRPr>
          </a:p>
        </p:txBody>
      </p:sp>
      <p:sp>
        <p:nvSpPr>
          <p:cNvPr id="399" name="Shape 399"/>
          <p:cNvSpPr txBox="1"/>
          <p:nvPr/>
        </p:nvSpPr>
        <p:spPr>
          <a:xfrm>
            <a:off x="5306226" y="2130327"/>
            <a:ext cx="1120800" cy="274199"/>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sparse vector</a:t>
            </a:r>
          </a:p>
        </p:txBody>
      </p:sp>
      <p:sp>
        <p:nvSpPr>
          <p:cNvPr id="400" name="Shape 400"/>
          <p:cNvSpPr/>
          <p:nvPr/>
        </p:nvSpPr>
        <p:spPr>
          <a:xfrm>
            <a:off x="2604325" y="5269505"/>
            <a:ext cx="1436866" cy="1054542"/>
          </a:xfrm>
          <a:prstGeom prst="flowChartMagneticDisk">
            <a:avLst/>
          </a:prstGeom>
          <a:solidFill>
            <a:srgbClr val="6AA84F"/>
          </a:solidFill>
          <a:ln w="19050" cap="flat">
            <a:solidFill>
              <a:srgbClr val="666666"/>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Data:</a:t>
            </a:r>
          </a:p>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 Historical CTR Table</a:t>
            </a:r>
          </a:p>
        </p:txBody>
      </p:sp>
      <p:cxnSp>
        <p:nvCxnSpPr>
          <p:cNvPr id="401" name="Shape 401"/>
          <p:cNvCxnSpPr>
            <a:stCxn id="400" idx="1"/>
            <a:endCxn id="390" idx="2"/>
          </p:cNvCxnSpPr>
          <p:nvPr/>
        </p:nvCxnSpPr>
        <p:spPr>
          <a:xfrm rot="10800000" flipH="1">
            <a:off x="3322759" y="4501505"/>
            <a:ext cx="12900" cy="768000"/>
          </a:xfrm>
          <a:prstGeom prst="straightConnector1">
            <a:avLst/>
          </a:prstGeom>
          <a:noFill/>
          <a:ln w="19050" cap="flat">
            <a:solidFill>
              <a:srgbClr val="666666"/>
            </a:solidFill>
            <a:prstDash val="solid"/>
            <a:round/>
            <a:headEnd type="none" w="med" len="med"/>
            <a:tailEnd type="triangle" w="lg" len="lg"/>
          </a:ln>
        </p:spPr>
      </p:cxnSp>
      <p:sp>
        <p:nvSpPr>
          <p:cNvPr id="402" name="Shape 402"/>
          <p:cNvSpPr/>
          <p:nvPr/>
        </p:nvSpPr>
        <p:spPr>
          <a:xfrm>
            <a:off x="4143848" y="1983233"/>
            <a:ext cx="930298" cy="568500"/>
          </a:xfrm>
          <a:prstGeom prst="roundRect">
            <a:avLst>
              <a:gd name="adj" fmla="val 16667"/>
            </a:avLst>
          </a:prstGeom>
          <a:solidFill>
            <a:srgbClr val="8E7CC3"/>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SzPct val="25000"/>
              <a:buFont typeface="Calibri"/>
              <a:buNone/>
            </a:pPr>
            <a:r>
              <a:rPr lang="en-US" sz="1100" b="0" i="0" u="none" strike="noStrike" cap="none" baseline="0">
                <a:solidFill>
                  <a:schemeClr val="dk1"/>
                </a:solidFill>
                <a:latin typeface="Calibri"/>
                <a:ea typeface="Calibri"/>
                <a:cs typeface="Calibri"/>
                <a:sym typeface="Calibri"/>
              </a:rPr>
              <a:t>Transforms</a:t>
            </a:r>
          </a:p>
        </p:txBody>
      </p:sp>
      <p:sp>
        <p:nvSpPr>
          <p:cNvPr id="403" name="Shape 403"/>
          <p:cNvSpPr/>
          <p:nvPr/>
        </p:nvSpPr>
        <p:spPr>
          <a:xfrm>
            <a:off x="4149905" y="2958183"/>
            <a:ext cx="930298" cy="568500"/>
          </a:xfrm>
          <a:prstGeom prst="roundRect">
            <a:avLst>
              <a:gd name="adj" fmla="val 16667"/>
            </a:avLst>
          </a:prstGeom>
          <a:solidFill>
            <a:srgbClr val="8E7CC3"/>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SzPct val="25000"/>
              <a:buFont typeface="Calibri"/>
              <a:buNone/>
            </a:pPr>
            <a:r>
              <a:rPr lang="en-US" sz="1100" b="0" i="0" u="none" strike="noStrike" cap="none" baseline="0">
                <a:solidFill>
                  <a:schemeClr val="dk1"/>
                </a:solidFill>
                <a:latin typeface="Calibri"/>
                <a:ea typeface="Calibri"/>
                <a:cs typeface="Calibri"/>
                <a:sym typeface="Calibri"/>
              </a:rPr>
              <a:t>Transforms</a:t>
            </a:r>
          </a:p>
        </p:txBody>
      </p:sp>
      <p:sp>
        <p:nvSpPr>
          <p:cNvPr id="404" name="Shape 404"/>
          <p:cNvSpPr/>
          <p:nvPr/>
        </p:nvSpPr>
        <p:spPr>
          <a:xfrm>
            <a:off x="4143825" y="3856975"/>
            <a:ext cx="1831499" cy="959399"/>
          </a:xfrm>
          <a:prstGeom prst="roundRect">
            <a:avLst>
              <a:gd name="adj" fmla="val 16667"/>
            </a:avLst>
          </a:prstGeom>
          <a:solidFill>
            <a:srgbClr val="8E7CC3"/>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SzPct val="25000"/>
              <a:buFont typeface="Calibri"/>
              <a:buNone/>
            </a:pPr>
            <a:r>
              <a:rPr lang="en-US" sz="1400" b="0" i="0" u="none" strike="noStrike" cap="none" baseline="0">
                <a:solidFill>
                  <a:schemeClr val="dk1"/>
                </a:solidFill>
                <a:latin typeface="Calibri"/>
                <a:ea typeface="Calibri"/>
                <a:cs typeface="Calibri"/>
                <a:sym typeface="Calibri"/>
              </a:rPr>
              <a:t>Transforms:</a:t>
            </a:r>
          </a:p>
          <a:p>
            <a:pPr marR="0" lvl="0" algn="l" rtl="0">
              <a:spcBef>
                <a:spcPts val="0"/>
              </a:spcBef>
              <a:buNone/>
            </a:pPr>
            <a:r>
              <a:rPr lang="en-US" sz="1400" b="0" i="0" u="none" strike="noStrike" cap="none" baseline="0">
                <a:solidFill>
                  <a:schemeClr val="dk1"/>
                </a:solidFill>
                <a:latin typeface="Calibri"/>
                <a:ea typeface="Calibri"/>
                <a:cs typeface="Calibri"/>
                <a:sym typeface="Calibri"/>
              </a:rPr>
              <a:t>Standardization</a:t>
            </a:r>
          </a:p>
          <a:p>
            <a:pPr marR="0" lvl="0" algn="l" rtl="0">
              <a:spcBef>
                <a:spcPts val="0"/>
              </a:spcBef>
              <a:buNone/>
            </a:pPr>
            <a:r>
              <a:rPr lang="en-US" sz="1400" b="0" i="0" u="none" strike="noStrike" cap="none" baseline="0">
                <a:solidFill>
                  <a:schemeClr val="dk1"/>
                </a:solidFill>
                <a:latin typeface="Calibri"/>
                <a:ea typeface="Calibri"/>
                <a:cs typeface="Calibri"/>
                <a:sym typeface="Calibri"/>
              </a:rPr>
              <a:t>Distance, Distance^2</a:t>
            </a:r>
          </a:p>
        </p:txBody>
      </p:sp>
      <p:cxnSp>
        <p:nvCxnSpPr>
          <p:cNvPr id="405" name="Shape 405"/>
          <p:cNvCxnSpPr>
            <a:stCxn id="389" idx="3"/>
            <a:endCxn id="403" idx="1"/>
          </p:cNvCxnSpPr>
          <p:nvPr/>
        </p:nvCxnSpPr>
        <p:spPr>
          <a:xfrm>
            <a:off x="3753774" y="3242433"/>
            <a:ext cx="396000" cy="0"/>
          </a:xfrm>
          <a:prstGeom prst="straightConnector1">
            <a:avLst/>
          </a:prstGeom>
          <a:noFill/>
          <a:ln w="19050" cap="flat">
            <a:solidFill>
              <a:srgbClr val="000000"/>
            </a:solidFill>
            <a:prstDash val="solid"/>
            <a:round/>
            <a:headEnd type="none" w="med" len="med"/>
            <a:tailEnd type="triangle" w="lg" len="lg"/>
          </a:ln>
        </p:spPr>
      </p:cxnSp>
      <p:cxnSp>
        <p:nvCxnSpPr>
          <p:cNvPr id="406" name="Shape 406"/>
          <p:cNvCxnSpPr>
            <a:stCxn id="402" idx="3"/>
            <a:endCxn id="396" idx="0"/>
          </p:cNvCxnSpPr>
          <p:nvPr/>
        </p:nvCxnSpPr>
        <p:spPr>
          <a:xfrm>
            <a:off x="5074147" y="2267483"/>
            <a:ext cx="717900" cy="975000"/>
          </a:xfrm>
          <a:prstGeom prst="straightConnector1">
            <a:avLst/>
          </a:prstGeom>
          <a:noFill/>
          <a:ln w="19050" cap="flat">
            <a:solidFill>
              <a:srgbClr val="000000"/>
            </a:solidFill>
            <a:prstDash val="solid"/>
            <a:round/>
            <a:headEnd type="none" w="med" len="med"/>
            <a:tailEnd type="triangle" w="lg" len="lg"/>
          </a:ln>
        </p:spPr>
      </p:cxnSp>
      <p:cxnSp>
        <p:nvCxnSpPr>
          <p:cNvPr id="407" name="Shape 407"/>
          <p:cNvCxnSpPr>
            <a:stCxn id="403" idx="3"/>
            <a:endCxn id="396" idx="0"/>
          </p:cNvCxnSpPr>
          <p:nvPr/>
        </p:nvCxnSpPr>
        <p:spPr>
          <a:xfrm>
            <a:off x="5080204" y="3242433"/>
            <a:ext cx="711900" cy="0"/>
          </a:xfrm>
          <a:prstGeom prst="straightConnector1">
            <a:avLst/>
          </a:prstGeom>
          <a:noFill/>
          <a:ln w="19050" cap="flat">
            <a:solidFill>
              <a:srgbClr val="000000"/>
            </a:solidFill>
            <a:prstDash val="solid"/>
            <a:round/>
            <a:headEnd type="none" w="med" len="med"/>
            <a:tailEnd type="triangle" w="lg" len="lg"/>
          </a:ln>
        </p:spPr>
      </p:cxnSp>
      <p:cxnSp>
        <p:nvCxnSpPr>
          <p:cNvPr id="408" name="Shape 408"/>
          <p:cNvCxnSpPr>
            <a:endCxn id="396" idx="0"/>
          </p:cNvCxnSpPr>
          <p:nvPr/>
        </p:nvCxnSpPr>
        <p:spPr>
          <a:xfrm rot="10800000" flipH="1">
            <a:off x="5080233" y="3242506"/>
            <a:ext cx="711900" cy="614400"/>
          </a:xfrm>
          <a:prstGeom prst="straightConnector1">
            <a:avLst/>
          </a:prstGeom>
          <a:noFill/>
          <a:ln w="19050" cap="flat">
            <a:solidFill>
              <a:srgbClr val="000000"/>
            </a:solidFill>
            <a:prstDash val="solid"/>
            <a:round/>
            <a:headEnd type="none" w="med" len="med"/>
            <a:tailEnd type="triangle" w="lg" len="lg"/>
          </a:ln>
        </p:spPr>
      </p:cxnSp>
      <p:cxnSp>
        <p:nvCxnSpPr>
          <p:cNvPr id="409" name="Shape 409"/>
          <p:cNvCxnSpPr>
            <a:stCxn id="388" idx="3"/>
            <a:endCxn id="402" idx="1"/>
          </p:cNvCxnSpPr>
          <p:nvPr/>
        </p:nvCxnSpPr>
        <p:spPr>
          <a:xfrm>
            <a:off x="3775125" y="2267483"/>
            <a:ext cx="368700" cy="0"/>
          </a:xfrm>
          <a:prstGeom prst="straightConnector1">
            <a:avLst/>
          </a:prstGeom>
          <a:noFill/>
          <a:ln w="19050" cap="flat">
            <a:solidFill>
              <a:srgbClr val="000000"/>
            </a:solidFill>
            <a:prstDash val="solid"/>
            <a:round/>
            <a:headEnd type="none" w="med" len="med"/>
            <a:tailEnd type="triangle" w="lg" len="lg"/>
          </a:ln>
        </p:spPr>
      </p:cxnSp>
      <p:cxnSp>
        <p:nvCxnSpPr>
          <p:cNvPr id="410" name="Shape 410"/>
          <p:cNvCxnSpPr>
            <a:stCxn id="390" idx="3"/>
            <a:endCxn id="404" idx="1"/>
          </p:cNvCxnSpPr>
          <p:nvPr/>
        </p:nvCxnSpPr>
        <p:spPr>
          <a:xfrm>
            <a:off x="3775125" y="4217382"/>
            <a:ext cx="368700" cy="119400"/>
          </a:xfrm>
          <a:prstGeom prst="straightConnector1">
            <a:avLst/>
          </a:prstGeom>
          <a:noFill/>
          <a:ln w="19050" cap="flat">
            <a:solidFill>
              <a:srgbClr val="000000"/>
            </a:solidFill>
            <a:prstDash val="solid"/>
            <a:round/>
            <a:headEnd type="none" w="med" len="med"/>
            <a:tailEnd type="triangle" w="lg" len="lg"/>
          </a:ln>
        </p:spPr>
      </p:cxnSp>
      <p:sp>
        <p:nvSpPr>
          <p:cNvPr id="411" name="Shape 411"/>
          <p:cNvSpPr/>
          <p:nvPr/>
        </p:nvSpPr>
        <p:spPr>
          <a:xfrm>
            <a:off x="6871784" y="2890341"/>
            <a:ext cx="724500" cy="724500"/>
          </a:xfrm>
          <a:prstGeom prst="ellipse">
            <a:avLst/>
          </a:prstGeom>
          <a:solidFill>
            <a:srgbClr val="FFD966"/>
          </a:solidFill>
          <a:ln w="19050" cap="flat">
            <a:solidFill>
              <a:srgbClr val="666666"/>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Calibri"/>
              <a:ea typeface="Calibri"/>
              <a:cs typeface="Calibri"/>
              <a:sym typeface="Calibri"/>
            </a:endParaRPr>
          </a:p>
        </p:txBody>
      </p:sp>
      <p:sp>
        <p:nvSpPr>
          <p:cNvPr id="412" name="Shape 412"/>
          <p:cNvSpPr/>
          <p:nvPr/>
        </p:nvSpPr>
        <p:spPr>
          <a:xfrm>
            <a:off x="6604332" y="4296032"/>
            <a:ext cx="1259388" cy="899531"/>
          </a:xfrm>
          <a:prstGeom prst="flowChartDocument">
            <a:avLst/>
          </a:prstGeom>
          <a:solidFill>
            <a:srgbClr val="F6B26B"/>
          </a:solidFill>
          <a:ln w="19050" cap="flat">
            <a:solidFill>
              <a:srgbClr val="666666"/>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Model</a:t>
            </a:r>
          </a:p>
        </p:txBody>
      </p:sp>
      <p:sp>
        <p:nvSpPr>
          <p:cNvPr id="413" name="Shape 413"/>
          <p:cNvSpPr/>
          <p:nvPr/>
        </p:nvSpPr>
        <p:spPr>
          <a:xfrm>
            <a:off x="6644514" y="1503466"/>
            <a:ext cx="1179000" cy="649800"/>
          </a:xfrm>
          <a:prstGeom prst="roundRect">
            <a:avLst>
              <a:gd name="adj" fmla="val 16667"/>
            </a:avLst>
          </a:prstGeom>
          <a:solidFill>
            <a:srgbClr val="C27BA0"/>
          </a:solidFill>
          <a:ln w="19050" cap="flat">
            <a:solidFill>
              <a:srgbClr val="666666"/>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algorithm</a:t>
            </a:r>
          </a:p>
        </p:txBody>
      </p:sp>
      <p:cxnSp>
        <p:nvCxnSpPr>
          <p:cNvPr id="414" name="Shape 414"/>
          <p:cNvCxnSpPr>
            <a:stCxn id="411" idx="6"/>
          </p:cNvCxnSpPr>
          <p:nvPr/>
        </p:nvCxnSpPr>
        <p:spPr>
          <a:xfrm>
            <a:off x="7596284" y="3252591"/>
            <a:ext cx="739800" cy="0"/>
          </a:xfrm>
          <a:prstGeom prst="straightConnector1">
            <a:avLst/>
          </a:prstGeom>
          <a:noFill/>
          <a:ln w="19050" cap="flat">
            <a:solidFill>
              <a:srgbClr val="000000"/>
            </a:solidFill>
            <a:prstDash val="solid"/>
            <a:round/>
            <a:headEnd type="none" w="med" len="med"/>
            <a:tailEnd type="triangle" w="lg" len="lg"/>
          </a:ln>
        </p:spPr>
      </p:cxnSp>
      <p:sp>
        <p:nvSpPr>
          <p:cNvPr id="415" name="Shape 415"/>
          <p:cNvSpPr txBox="1"/>
          <p:nvPr/>
        </p:nvSpPr>
        <p:spPr>
          <a:xfrm>
            <a:off x="8374734" y="3019717"/>
            <a:ext cx="836098" cy="974998"/>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800" b="0" i="0" u="none" strike="noStrike" cap="none" baseline="0" dirty="0">
                <a:solidFill>
                  <a:schemeClr val="dk1"/>
                </a:solidFill>
                <a:latin typeface="Calibri"/>
                <a:ea typeface="Calibri"/>
                <a:cs typeface="Calibri"/>
                <a:sym typeface="Calibri"/>
              </a:rPr>
              <a:t>pCTR</a:t>
            </a:r>
          </a:p>
        </p:txBody>
      </p:sp>
      <p:cxnSp>
        <p:nvCxnSpPr>
          <p:cNvPr id="416" name="Shape 416"/>
          <p:cNvCxnSpPr>
            <a:stCxn id="413" idx="2"/>
            <a:endCxn id="411" idx="0"/>
          </p:cNvCxnSpPr>
          <p:nvPr/>
        </p:nvCxnSpPr>
        <p:spPr>
          <a:xfrm>
            <a:off x="7234014" y="2153266"/>
            <a:ext cx="0" cy="737100"/>
          </a:xfrm>
          <a:prstGeom prst="straightConnector1">
            <a:avLst/>
          </a:prstGeom>
          <a:noFill/>
          <a:ln w="19050" cap="flat">
            <a:solidFill>
              <a:srgbClr val="000000"/>
            </a:solidFill>
            <a:prstDash val="solid"/>
            <a:round/>
            <a:headEnd type="none" w="med" len="med"/>
            <a:tailEnd type="triangle" w="lg" len="lg"/>
          </a:ln>
        </p:spPr>
      </p:cxnSp>
      <p:cxnSp>
        <p:nvCxnSpPr>
          <p:cNvPr id="417" name="Shape 417"/>
          <p:cNvCxnSpPr>
            <a:stCxn id="412" idx="0"/>
            <a:endCxn id="411" idx="4"/>
          </p:cNvCxnSpPr>
          <p:nvPr/>
        </p:nvCxnSpPr>
        <p:spPr>
          <a:xfrm rot="10800000">
            <a:off x="7234026" y="3614732"/>
            <a:ext cx="0" cy="681300"/>
          </a:xfrm>
          <a:prstGeom prst="straightConnector1">
            <a:avLst/>
          </a:prstGeom>
          <a:noFill/>
          <a:ln w="19050" cap="flat">
            <a:solidFill>
              <a:srgbClr val="000000"/>
            </a:solidFill>
            <a:prstDash val="solid"/>
            <a:round/>
            <a:headEnd type="none" w="med" len="med"/>
            <a:tailEnd type="triangle" w="lg" len="lg"/>
          </a:ln>
        </p:spPr>
      </p:cxnSp>
      <p:sp>
        <p:nvSpPr>
          <p:cNvPr id="418" name="Shape 418"/>
          <p:cNvSpPr txBox="1">
            <a:spLocks noGrp="1"/>
          </p:cNvSpPr>
          <p:nvPr>
            <p:ph type="title"/>
          </p:nvPr>
        </p:nvSpPr>
        <p:spPr>
          <a:xfrm>
            <a:off x="354727" y="159001"/>
            <a:ext cx="5511899" cy="952499"/>
          </a:xfrm>
          <a:prstGeom prst="rect">
            <a:avLst/>
          </a:prstGeom>
          <a:noFill/>
          <a:ln>
            <a:noFill/>
          </a:ln>
        </p:spPr>
        <p:txBody>
          <a:bodyPr lIns="91425" tIns="91425" rIns="91425" bIns="91425" anchor="t" anchorCtr="0">
            <a:noAutofit/>
          </a:bodyPr>
          <a:lstStyle/>
          <a:p>
            <a:pPr marL="0" marR="0" lvl="0" indent="0" algn="ctr" rtl="0">
              <a:spcBef>
                <a:spcPts val="0"/>
              </a:spcBef>
              <a:spcAft>
                <a:spcPts val="0"/>
              </a:spcAft>
              <a:buClr>
                <a:schemeClr val="lt1"/>
              </a:buClr>
              <a:buSzPct val="25000"/>
              <a:buFont typeface="Questrial"/>
              <a:buNone/>
            </a:pPr>
            <a:r>
              <a:rPr lang="en-US" sz="2400" b="1" i="0" u="none" strike="noStrike" cap="none" baseline="0" dirty="0" smtClean="0">
                <a:solidFill>
                  <a:schemeClr val="lt1"/>
                </a:solidFill>
                <a:latin typeface="Questrial"/>
                <a:ea typeface="Questrial"/>
                <a:cs typeface="Questrial"/>
                <a:sym typeface="Questrial"/>
              </a:rPr>
              <a:t>Feature Framework</a:t>
            </a:r>
            <a:endParaRPr lang="en-US" sz="2400" b="1" i="0" u="none" strike="noStrike" cap="none" baseline="0" dirty="0">
              <a:solidFill>
                <a:schemeClr val="lt1"/>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1417820" y="0"/>
            <a:ext cx="5511899" cy="952499"/>
          </a:xfrm>
          <a:prstGeom prst="rect">
            <a:avLst/>
          </a:prstGeom>
          <a:noFill/>
          <a:ln>
            <a:noFill/>
          </a:ln>
        </p:spPr>
        <p:txBody>
          <a:bodyPr lIns="91425" tIns="91425" rIns="91425" bIns="91425" anchor="t" anchorCtr="0">
            <a:noAutofit/>
          </a:bodyPr>
          <a:lstStyle/>
          <a:p>
            <a:pPr marL="0" marR="0" lvl="0" indent="0" algn="ctr" rtl="0">
              <a:spcBef>
                <a:spcPts val="0"/>
              </a:spcBef>
              <a:spcAft>
                <a:spcPts val="0"/>
              </a:spcAft>
              <a:buClr>
                <a:schemeClr val="lt1"/>
              </a:buClr>
              <a:buSzPct val="25000"/>
              <a:buFont typeface="Questrial"/>
              <a:buNone/>
            </a:pPr>
            <a:r>
              <a:rPr lang="en-US" sz="3000" b="1" i="0" u="none" strike="noStrike" cap="none" baseline="0">
                <a:solidFill>
                  <a:schemeClr val="lt1"/>
                </a:solidFill>
                <a:latin typeface="Questrial"/>
                <a:ea typeface="Questrial"/>
                <a:cs typeface="Questrial"/>
                <a:sym typeface="Questrial"/>
              </a:rPr>
              <a:t>Feature Example</a:t>
            </a:r>
          </a:p>
        </p:txBody>
      </p:sp>
      <p:sp>
        <p:nvSpPr>
          <p:cNvPr id="432" name="Shape 432"/>
          <p:cNvSpPr txBox="1">
            <a:spLocks noGrp="1"/>
          </p:cNvSpPr>
          <p:nvPr>
            <p:ph type="body" idx="1"/>
          </p:nvPr>
        </p:nvSpPr>
        <p:spPr>
          <a:xfrm>
            <a:off x="457193" y="2471523"/>
            <a:ext cx="8229600" cy="4526100"/>
          </a:xfrm>
          <a:prstGeom prst="rect">
            <a:avLst/>
          </a:prstGeom>
          <a:noFill/>
          <a:ln>
            <a:noFill/>
          </a:ln>
        </p:spPr>
        <p:txBody>
          <a:bodyPr lIns="91425" tIns="91425" rIns="91425" bIns="91425" anchor="t" anchorCtr="0">
            <a:noAutofit/>
          </a:bodyPr>
          <a:lstStyle/>
          <a:p>
            <a:pPr marL="307975" marR="0" lvl="0" indent="-307975" algn="l" rtl="0">
              <a:spcBef>
                <a:spcPts val="0"/>
              </a:spcBef>
              <a:spcAft>
                <a:spcPts val="0"/>
              </a:spcAft>
              <a:buClr>
                <a:srgbClr val="0000FF"/>
              </a:buClr>
              <a:buSzPct val="25000"/>
              <a:buFont typeface="Arial"/>
              <a:buNone/>
            </a:pPr>
            <a:r>
              <a:rPr lang="en-US" sz="1800" b="0" i="0" u="none" strike="noStrike" cap="none" baseline="0" dirty="0">
                <a:solidFill>
                  <a:srgbClr val="E69138"/>
                </a:solidFill>
                <a:latin typeface="Arial"/>
                <a:ea typeface="Arial"/>
                <a:cs typeface="Arial"/>
                <a:sym typeface="Arial"/>
              </a:rPr>
              <a:t>from</a:t>
            </a: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ad_ctr_prediction.features.feature</a:t>
            </a: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a:solidFill>
                  <a:srgbClr val="FF9900"/>
                </a:solidFill>
                <a:latin typeface="Arial"/>
                <a:ea typeface="Arial"/>
                <a:cs typeface="Arial"/>
                <a:sym typeface="Arial"/>
              </a:rPr>
              <a:t>import</a:t>
            </a:r>
            <a:r>
              <a:rPr lang="en-US" sz="1800" b="0" i="0" u="none" strike="noStrike" cap="none" baseline="0" dirty="0">
                <a:solidFill>
                  <a:schemeClr val="lt1"/>
                </a:solidFill>
                <a:latin typeface="Arial"/>
                <a:ea typeface="Arial"/>
                <a:cs typeface="Arial"/>
                <a:sym typeface="Arial"/>
              </a:rPr>
              <a:t> Feature</a:t>
            </a:r>
          </a:p>
          <a:p>
            <a:pPr marL="307975" marR="0" lvl="0" indent="-307975" algn="l" rtl="0">
              <a:spcBef>
                <a:spcPts val="0"/>
              </a:spcBef>
              <a:spcAft>
                <a:spcPts val="0"/>
              </a:spcAft>
              <a:buClr>
                <a:srgbClr val="0000FF"/>
              </a:buClr>
              <a:buSzPct val="25000"/>
              <a:buFont typeface="Arial"/>
              <a:buNone/>
            </a:pPr>
            <a:r>
              <a:rPr lang="en-US" sz="1800" b="0" i="0" u="none" strike="noStrike" cap="none" baseline="0" dirty="0">
                <a:solidFill>
                  <a:srgbClr val="FF9900"/>
                </a:solidFill>
                <a:latin typeface="Arial"/>
                <a:ea typeface="Arial"/>
                <a:cs typeface="Arial"/>
                <a:sym typeface="Arial"/>
              </a:rPr>
              <a:t>from</a:t>
            </a: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ad_ctr_prediction.features.feature</a:t>
            </a: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a:solidFill>
                  <a:srgbClr val="FF9900"/>
                </a:solidFill>
                <a:latin typeface="Arial"/>
                <a:ea typeface="Arial"/>
                <a:cs typeface="Arial"/>
                <a:sym typeface="Arial"/>
              </a:rPr>
              <a:t>import</a:t>
            </a: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FeatureData</a:t>
            </a:r>
            <a:endParaRPr lang="en-US" sz="1800" b="0" i="0" u="none" strike="noStrike" cap="none" baseline="0" dirty="0">
              <a:solidFill>
                <a:schemeClr val="lt1"/>
              </a:solidFill>
              <a:latin typeface="Arial"/>
              <a:ea typeface="Arial"/>
              <a:cs typeface="Arial"/>
              <a:sym typeface="Arial"/>
            </a:endParaRPr>
          </a:p>
          <a:p>
            <a:pPr marL="307975" marR="0" lvl="0" indent="-307975" algn="l" rtl="0">
              <a:spcBef>
                <a:spcPts val="0"/>
              </a:spcBef>
              <a:spcAft>
                <a:spcPts val="0"/>
              </a:spcAft>
              <a:buClr>
                <a:schemeClr val="lt1"/>
              </a:buClr>
              <a:buFont typeface="Arial"/>
              <a:buNone/>
            </a:pPr>
            <a:endParaRPr sz="1800" b="0" i="0" u="none" strike="noStrike" cap="none" baseline="0" dirty="0">
              <a:solidFill>
                <a:schemeClr val="lt1"/>
              </a:solidFill>
              <a:latin typeface="Arial"/>
              <a:ea typeface="Arial"/>
              <a:cs typeface="Arial"/>
              <a:sym typeface="Arial"/>
            </a:endParaRPr>
          </a:p>
          <a:p>
            <a:pPr marL="307975" marR="0" lvl="0" indent="-307975" algn="l" rtl="0">
              <a:spcBef>
                <a:spcPts val="0"/>
              </a:spcBef>
              <a:spcAft>
                <a:spcPts val="0"/>
              </a:spcAft>
              <a:buClr>
                <a:schemeClr val="dk1"/>
              </a:buClr>
              <a:buSzPct val="25000"/>
              <a:buFont typeface="Arial"/>
              <a:buNone/>
            </a:pPr>
            <a:r>
              <a:rPr lang="en-US" sz="1800" b="1" i="0" u="none" strike="noStrike" cap="none" baseline="0" dirty="0">
                <a:solidFill>
                  <a:schemeClr val="lt1"/>
                </a:solidFill>
                <a:latin typeface="Arial"/>
                <a:ea typeface="Arial"/>
                <a:cs typeface="Arial"/>
                <a:sym typeface="Arial"/>
              </a:rPr>
              <a:t>class</a:t>
            </a: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BrandCampaignFeature(Feature</a:t>
            </a:r>
            <a:r>
              <a:rPr lang="en-US" sz="1800" b="0" i="0" u="none" strike="noStrike" cap="none" baseline="0" dirty="0">
                <a:solidFill>
                  <a:schemeClr val="lt1"/>
                </a:solidFill>
                <a:latin typeface="Arial"/>
                <a:ea typeface="Arial"/>
                <a:cs typeface="Arial"/>
                <a:sym typeface="Arial"/>
              </a:rPr>
              <a:t>):</a:t>
            </a:r>
            <a:br>
              <a:rPr lang="en-US" sz="1800" b="0" i="0" u="none" strike="noStrike" cap="none" baseline="0" dirty="0">
                <a:solidFill>
                  <a:schemeClr val="lt1"/>
                </a:solidFill>
                <a:latin typeface="Arial"/>
                <a:ea typeface="Arial"/>
                <a:cs typeface="Arial"/>
                <a:sym typeface="Arial"/>
              </a:rPr>
            </a:br>
            <a:r>
              <a:rPr lang="en-US" sz="1800" b="0" i="0" u="none" strike="noStrike" cap="none" baseline="0" dirty="0">
                <a:solidFill>
                  <a:schemeClr val="lt1"/>
                </a:solidFill>
                <a:latin typeface="Arial"/>
                <a:ea typeface="Arial"/>
                <a:cs typeface="Arial"/>
                <a:sym typeface="Arial"/>
              </a:rPr>
              <a:t>    name </a:t>
            </a:r>
            <a:r>
              <a:rPr lang="en-US" sz="1800" b="0" i="0" u="none" strike="noStrike" cap="none" baseline="0" dirty="0">
                <a:solidFill>
                  <a:srgbClr val="FF9900"/>
                </a:solidFill>
                <a:latin typeface="Arial"/>
                <a:ea typeface="Arial"/>
                <a:cs typeface="Arial"/>
                <a:sym typeface="Arial"/>
              </a:rPr>
              <a:t>=</a:t>
            </a: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a:solidFill>
                  <a:srgbClr val="009933"/>
                </a:solidFill>
                <a:latin typeface="Arial"/>
                <a:ea typeface="Arial"/>
                <a:cs typeface="Arial"/>
                <a:sym typeface="Arial"/>
              </a:rPr>
              <a:t>’</a:t>
            </a:r>
            <a:r>
              <a:rPr lang="en-US" sz="1800" b="0" i="0" u="none" strike="noStrike" cap="none" baseline="0" dirty="0" err="1">
                <a:solidFill>
                  <a:srgbClr val="009933"/>
                </a:solidFill>
                <a:latin typeface="Arial"/>
                <a:ea typeface="Arial"/>
                <a:cs typeface="Arial"/>
                <a:sym typeface="Arial"/>
              </a:rPr>
              <a:t>brand_name_campaign</a:t>
            </a:r>
            <a:r>
              <a:rPr lang="en-US" sz="1800" b="0" i="0" u="none" strike="noStrike" cap="none" baseline="0" dirty="0">
                <a:solidFill>
                  <a:srgbClr val="009933"/>
                </a:solidFill>
                <a:latin typeface="Arial"/>
                <a:ea typeface="Arial"/>
                <a:cs typeface="Arial"/>
                <a:sym typeface="Arial"/>
              </a:rPr>
              <a:t>'</a:t>
            </a:r>
            <a:r>
              <a:rPr lang="en-US" sz="1800" b="0" i="0" u="none" strike="noStrike" cap="none" baseline="0" dirty="0">
                <a:solidFill>
                  <a:schemeClr val="lt1"/>
                </a:solidFill>
                <a:latin typeface="Arial"/>
                <a:ea typeface="Arial"/>
                <a:cs typeface="Arial"/>
                <a:sym typeface="Arial"/>
              </a:rPr>
              <a:t/>
            </a:r>
            <a:br>
              <a:rPr lang="en-US" sz="1800" b="0" i="0" u="none" strike="noStrike" cap="none" baseline="0" dirty="0">
                <a:solidFill>
                  <a:schemeClr val="lt1"/>
                </a:solidFill>
                <a:latin typeface="Arial"/>
                <a:ea typeface="Arial"/>
                <a:cs typeface="Arial"/>
                <a:sym typeface="Arial"/>
              </a:rPr>
            </a:br>
            <a:r>
              <a:rPr lang="en-US" sz="1800" b="0" i="0" u="none" strike="noStrike" cap="none" baseline="0" dirty="0">
                <a:solidFill>
                  <a:schemeClr val="lt1"/>
                </a:solidFill>
                <a:latin typeface="Arial"/>
                <a:ea typeface="Arial"/>
                <a:cs typeface="Arial"/>
                <a:sym typeface="Arial"/>
              </a:rPr>
              <a:t/>
            </a:r>
            <a:br>
              <a:rPr lang="en-US" sz="1800" b="0" i="0" u="none" strike="noStrike" cap="none" baseline="0" dirty="0">
                <a:solidFill>
                  <a:schemeClr val="lt1"/>
                </a:solidFill>
                <a:latin typeface="Arial"/>
                <a:ea typeface="Arial"/>
                <a:cs typeface="Arial"/>
                <a:sym typeface="Arial"/>
              </a:rPr>
            </a:br>
            <a:r>
              <a:rPr lang="en-US" sz="1800" b="0" i="0" u="none" strike="noStrike" cap="none" baseline="0" dirty="0">
                <a:solidFill>
                  <a:schemeClr val="lt1"/>
                </a:solidFill>
                <a:latin typeface="Arial"/>
                <a:ea typeface="Arial"/>
                <a:cs typeface="Arial"/>
                <a:sym typeface="Arial"/>
              </a:rPr>
              <a:t>    def </a:t>
            </a:r>
            <a:r>
              <a:rPr lang="en-US" sz="1800" b="0" i="0" u="none" strike="noStrike" cap="none" baseline="0" dirty="0" err="1">
                <a:solidFill>
                  <a:srgbClr val="FF8000"/>
                </a:solidFill>
                <a:latin typeface="Arial"/>
                <a:ea typeface="Arial"/>
                <a:cs typeface="Arial"/>
                <a:sym typeface="Arial"/>
              </a:rPr>
              <a:t>get_raw_feature</a:t>
            </a:r>
            <a:r>
              <a:rPr lang="en-US" sz="1800" b="0" i="0" u="none" strike="noStrike" cap="none" baseline="0" dirty="0" err="1">
                <a:solidFill>
                  <a:schemeClr val="lt1"/>
                </a:solidFill>
                <a:latin typeface="Arial"/>
                <a:ea typeface="Arial"/>
                <a:cs typeface="Arial"/>
                <a:sym typeface="Arial"/>
              </a:rPr>
              <a:t>(</a:t>
            </a:r>
            <a:r>
              <a:rPr lang="en-US" sz="1800" b="0" i="1" u="none" strike="noStrike" cap="none" baseline="0" dirty="0" err="1">
                <a:solidFill>
                  <a:schemeClr val="lt1"/>
                </a:solidFill>
                <a:latin typeface="Arial"/>
                <a:ea typeface="Arial"/>
                <a:cs typeface="Arial"/>
                <a:sym typeface="Arial"/>
              </a:rPr>
              <a:t>self</a:t>
            </a:r>
            <a:r>
              <a:rPr lang="en-US" sz="1800" b="0" i="0" u="none" strike="noStrike" cap="none" baseline="0" dirty="0">
                <a:solidFill>
                  <a:schemeClr val="lt1"/>
                </a:solidFill>
                <a:latin typeface="Arial"/>
                <a:ea typeface="Arial"/>
                <a:cs typeface="Arial"/>
                <a:sym typeface="Arial"/>
              </a:rPr>
              <a:t>, </a:t>
            </a:r>
            <a:r>
              <a:rPr lang="en-US" sz="1800" b="0" i="1" u="none" strike="noStrike" cap="none" baseline="0" dirty="0">
                <a:solidFill>
                  <a:schemeClr val="lt1"/>
                </a:solidFill>
                <a:latin typeface="Arial"/>
                <a:ea typeface="Arial"/>
                <a:cs typeface="Arial"/>
                <a:sym typeface="Arial"/>
              </a:rPr>
              <a:t>opportunity</a:t>
            </a:r>
            <a:r>
              <a:rPr lang="en-US" sz="1800" b="0" i="0" u="none" strike="noStrike" cap="none" baseline="0" dirty="0">
                <a:solidFill>
                  <a:schemeClr val="lt1"/>
                </a:solidFill>
                <a:latin typeface="Arial"/>
                <a:ea typeface="Arial"/>
                <a:cs typeface="Arial"/>
                <a:sym typeface="Arial"/>
              </a:rPr>
              <a:t>, </a:t>
            </a:r>
            <a:r>
              <a:rPr lang="en-US" sz="1800" b="0" i="1" u="none" strike="noStrike" cap="none" baseline="0" dirty="0">
                <a:solidFill>
                  <a:schemeClr val="lt1"/>
                </a:solidFill>
                <a:latin typeface="Arial"/>
                <a:ea typeface="Arial"/>
                <a:cs typeface="Arial"/>
                <a:sym typeface="Arial"/>
              </a:rPr>
              <a:t>candidate</a:t>
            </a:r>
            <a:r>
              <a:rPr lang="en-US" sz="1800" b="0" i="0" u="none" strike="noStrike" cap="none" baseline="0" dirty="0">
                <a:solidFill>
                  <a:schemeClr val="lt1"/>
                </a:solidFill>
                <a:latin typeface="Arial"/>
                <a:ea typeface="Arial"/>
                <a:cs typeface="Arial"/>
                <a:sym typeface="Arial"/>
              </a:rPr>
              <a:t>):</a:t>
            </a:r>
            <a:br>
              <a:rPr lang="en-US" sz="1800" b="0" i="0" u="none" strike="noStrike" cap="none" baseline="0" dirty="0">
                <a:solidFill>
                  <a:schemeClr val="lt1"/>
                </a:solidFill>
                <a:latin typeface="Arial"/>
                <a:ea typeface="Arial"/>
                <a:cs typeface="Arial"/>
                <a:sym typeface="Arial"/>
              </a:rPr>
            </a:b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a:solidFill>
                  <a:srgbClr val="009933"/>
                </a:solidFill>
                <a:latin typeface="Arial"/>
                <a:ea typeface="Arial"/>
                <a:cs typeface="Arial"/>
                <a:sym typeface="Arial"/>
              </a:rPr>
              <a:t>"""1.0 if brand advertiser, 0.0 otherwise""”</a:t>
            </a:r>
          </a:p>
          <a:p>
            <a:pPr marL="307975" marR="0" lvl="0" indent="-307975" algn="l" rtl="0">
              <a:spcBef>
                <a:spcPts val="0"/>
              </a:spcBef>
              <a:spcAft>
                <a:spcPts val="0"/>
              </a:spcAft>
              <a:buClr>
                <a:schemeClr val="dk1"/>
              </a:buClr>
              <a:buSzPct val="25000"/>
              <a:buFont typeface="Arial"/>
              <a:buNone/>
            </a:pP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is_brand_name_campaign</a:t>
            </a:r>
            <a:r>
              <a:rPr lang="en-US" sz="1800" b="0" i="0" u="none" strike="noStrike" cap="none" baseline="0" dirty="0">
                <a:solidFill>
                  <a:schemeClr val="lt1"/>
                </a:solidFill>
                <a:latin typeface="Arial"/>
                <a:ea typeface="Arial"/>
                <a:cs typeface="Arial"/>
                <a:sym typeface="Arial"/>
              </a:rPr>
              <a:t> = 0.0</a:t>
            </a:r>
          </a:p>
          <a:p>
            <a:pPr marL="307975" marR="0" lvl="0" indent="-307975" algn="l" rtl="0">
              <a:spcBef>
                <a:spcPts val="0"/>
              </a:spcBef>
              <a:spcAft>
                <a:spcPts val="0"/>
              </a:spcAft>
              <a:buClr>
                <a:schemeClr val="dk1"/>
              </a:buClr>
              <a:buSzPct val="25000"/>
              <a:buFont typeface="Arial"/>
              <a:buNone/>
            </a:pPr>
            <a:r>
              <a:rPr lang="en-US" sz="1800" b="0" i="0" u="none" strike="noStrike" cap="none" baseline="0" dirty="0" smtClean="0">
                <a:solidFill>
                  <a:schemeClr val="lt1"/>
                </a:solidFill>
                <a:latin typeface="Arial"/>
                <a:ea typeface="Arial"/>
                <a:cs typeface="Arial"/>
                <a:sym typeface="Arial"/>
              </a:rPr>
              <a:t>	</a:t>
            </a:r>
            <a:r>
              <a:rPr lang="en-US" sz="1800" dirty="0" smtClean="0">
                <a:solidFill>
                  <a:schemeClr val="lt1"/>
                </a:solidFill>
              </a:rPr>
              <a:t>        </a:t>
            </a:r>
            <a:r>
              <a:rPr lang="en-US" sz="1800" b="0" i="0" u="none" strike="noStrike" cap="none" baseline="0" dirty="0" smtClean="0">
                <a:solidFill>
                  <a:schemeClr val="lt1"/>
                </a:solidFill>
                <a:latin typeface="Arial"/>
                <a:ea typeface="Arial"/>
                <a:cs typeface="Arial"/>
                <a:sym typeface="Arial"/>
              </a:rPr>
              <a:t>if </a:t>
            </a:r>
            <a:r>
              <a:rPr lang="en-US" sz="1800" b="0" i="0" u="none" strike="noStrike" cap="none" baseline="0" dirty="0" err="1">
                <a:solidFill>
                  <a:schemeClr val="lt1"/>
                </a:solidFill>
                <a:latin typeface="Arial"/>
                <a:ea typeface="Arial"/>
                <a:cs typeface="Arial"/>
                <a:sym typeface="Arial"/>
              </a:rPr>
              <a:t>candidate.is_brand_name_campaign</a:t>
            </a:r>
            <a:r>
              <a:rPr lang="en-US" sz="1800" b="0" i="0" u="none" strike="noStrike" cap="none" baseline="0" dirty="0">
                <a:solidFill>
                  <a:schemeClr val="lt1"/>
                </a:solidFill>
                <a:latin typeface="Arial"/>
                <a:ea typeface="Arial"/>
                <a:cs typeface="Arial"/>
                <a:sym typeface="Arial"/>
              </a:rPr>
              <a:t>:</a:t>
            </a:r>
            <a:r>
              <a:rPr lang="en-US" sz="1800" b="0" i="0" u="none" strike="noStrike" cap="none" baseline="0" dirty="0" smtClean="0">
                <a:solidFill>
                  <a:schemeClr val="lt1"/>
                </a:solidFill>
                <a:latin typeface="Arial"/>
                <a:ea typeface="Arial"/>
                <a:cs typeface="Arial"/>
                <a:sym typeface="Arial"/>
              </a:rPr>
              <a:t> </a:t>
            </a:r>
          </a:p>
          <a:p>
            <a:pPr indent="-307975">
              <a:buSzPct val="25000"/>
              <a:buNone/>
            </a:pPr>
            <a:r>
              <a:rPr lang="en-US" sz="1800" dirty="0" smtClean="0">
                <a:solidFill>
                  <a:schemeClr val="lt1"/>
                </a:solidFill>
              </a:rPr>
              <a:t>		    </a:t>
            </a:r>
            <a:r>
              <a:rPr lang="en-US" sz="1800" dirty="0" err="1" smtClean="0">
                <a:solidFill>
                  <a:schemeClr val="lt1"/>
                </a:solidFill>
              </a:rPr>
              <a:t>is_brand_name_campaign</a:t>
            </a:r>
            <a:r>
              <a:rPr lang="en-US" sz="1800" dirty="0" smtClean="0">
                <a:solidFill>
                  <a:schemeClr val="lt1"/>
                </a:solidFill>
              </a:rPr>
              <a:t> </a:t>
            </a:r>
            <a:r>
              <a:rPr lang="en-US" sz="1800" dirty="0" smtClean="0">
                <a:solidFill>
                  <a:schemeClr val="lt1"/>
                </a:solidFill>
              </a:rPr>
              <a:t>= 1.0</a:t>
            </a:r>
          </a:p>
          <a:p>
            <a:pPr marL="307975" marR="0" lvl="0" indent="-307975" algn="l" rtl="0">
              <a:spcBef>
                <a:spcPts val="0"/>
              </a:spcBef>
              <a:spcAft>
                <a:spcPts val="0"/>
              </a:spcAft>
              <a:buClr>
                <a:schemeClr val="dk1"/>
              </a:buClr>
              <a:buSzPct val="25000"/>
              <a:buFont typeface="Arial"/>
              <a:buNone/>
            </a:pPr>
            <a:r>
              <a:rPr lang="en-US" sz="1800" b="0" i="0" u="none" strike="noStrike" cap="none" baseline="0" dirty="0" smtClean="0">
                <a:solidFill>
                  <a:schemeClr val="lt1"/>
                </a:solidFill>
                <a:latin typeface="Arial"/>
                <a:ea typeface="Arial"/>
                <a:cs typeface="Arial"/>
                <a:sym typeface="Arial"/>
              </a:rPr>
              <a:t>           </a:t>
            </a:r>
            <a:r>
              <a:rPr lang="en-US" sz="1800" dirty="0" smtClean="0">
                <a:solidFill>
                  <a:schemeClr val="lt1"/>
                </a:solidFill>
              </a:rPr>
              <a:t>        </a:t>
            </a:r>
            <a:r>
              <a:rPr lang="en-US" sz="1800" b="0" i="0" u="none" strike="noStrike" cap="none" baseline="0" dirty="0" smtClean="0">
                <a:solidFill>
                  <a:schemeClr val="lt1"/>
                </a:solidFill>
                <a:latin typeface="Arial"/>
                <a:ea typeface="Arial"/>
                <a:cs typeface="Arial"/>
                <a:sym typeface="Arial"/>
              </a:rPr>
              <a:t/>
            </a:r>
            <a:br>
              <a:rPr lang="en-US" sz="1800" b="0" i="0" u="none" strike="noStrike" cap="none" baseline="0" dirty="0" smtClean="0">
                <a:solidFill>
                  <a:schemeClr val="lt1"/>
                </a:solidFill>
                <a:latin typeface="Arial"/>
                <a:ea typeface="Arial"/>
                <a:cs typeface="Arial"/>
                <a:sym typeface="Arial"/>
              </a:rPr>
            </a:b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a:solidFill>
                  <a:srgbClr val="FF9900"/>
                </a:solidFill>
                <a:latin typeface="Arial"/>
                <a:ea typeface="Arial"/>
                <a:cs typeface="Arial"/>
                <a:sym typeface="Arial"/>
              </a:rPr>
              <a:t>return</a:t>
            </a: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FeatureData(</a:t>
            </a:r>
            <a:r>
              <a:rPr lang="en-US" sz="1800" b="0" i="1" u="none" strike="noStrike" cap="none" baseline="0" dirty="0" err="1">
                <a:solidFill>
                  <a:schemeClr val="lt1"/>
                </a:solidFill>
                <a:latin typeface="Arial"/>
                <a:ea typeface="Arial"/>
                <a:cs typeface="Arial"/>
                <a:sym typeface="Arial"/>
              </a:rPr>
              <a:t>value</a:t>
            </a:r>
            <a:r>
              <a:rPr lang="en-US" sz="1800" b="0" i="0" u="none" strike="noStrike" cap="none" baseline="0" dirty="0">
                <a:solidFill>
                  <a:srgbClr val="FF9900"/>
                </a:solidFill>
                <a:latin typeface="Arial"/>
                <a:ea typeface="Arial"/>
                <a:cs typeface="Arial"/>
                <a:sym typeface="Arial"/>
              </a:rPr>
              <a:t>=</a:t>
            </a:r>
            <a:r>
              <a:rPr lang="en-US" sz="1800" b="0" i="0" u="none" strike="noStrike" cap="none" baseline="0" dirty="0" err="1">
                <a:solidFill>
                  <a:schemeClr val="lt1"/>
                </a:solidFill>
                <a:latin typeface="Arial"/>
                <a:ea typeface="Arial"/>
                <a:cs typeface="Arial"/>
                <a:sym typeface="Arial"/>
              </a:rPr>
              <a:t>is_brand_name_campaign</a:t>
            </a:r>
            <a:r>
              <a:rPr lang="en-US" sz="1800" b="0" i="0" u="none" strike="noStrike" cap="none" baseline="0" dirty="0">
                <a:solidFill>
                  <a:schemeClr val="lt1"/>
                </a:solidFill>
                <a:latin typeface="Arial"/>
                <a:ea typeface="Arial"/>
                <a:cs typeface="Arial"/>
                <a:sym typeface="Arial"/>
              </a:rPr>
              <a:t>)]</a:t>
            </a:r>
          </a:p>
          <a:p>
            <a:pPr marL="307975" marR="0" lvl="0" indent="-307975" algn="l" rtl="0">
              <a:spcBef>
                <a:spcPts val="0"/>
              </a:spcBef>
              <a:spcAft>
                <a:spcPts val="0"/>
              </a:spcAft>
              <a:buClr>
                <a:schemeClr val="lt1"/>
              </a:buClr>
              <a:buFont typeface="Arial"/>
              <a:buNone/>
            </a:pPr>
            <a:endParaRPr sz="1800" b="0" i="0" u="none" strike="noStrike" cap="none" baseline="0" dirty="0">
              <a:solidFill>
                <a:schemeClr val="lt1"/>
              </a:solidFill>
              <a:latin typeface="Arial"/>
              <a:ea typeface="Arial"/>
              <a:cs typeface="Arial"/>
              <a:sym typeface="Arial"/>
            </a:endParaRPr>
          </a:p>
        </p:txBody>
      </p:sp>
      <p:pic>
        <p:nvPicPr>
          <p:cNvPr id="433" name="Shape 433"/>
          <p:cNvPicPr preferRelativeResize="0"/>
          <p:nvPr/>
        </p:nvPicPr>
        <p:blipFill rotWithShape="1">
          <a:blip r:embed="rId3">
            <a:alphaModFix/>
          </a:blip>
          <a:srcRect/>
          <a:stretch/>
        </p:blipFill>
        <p:spPr>
          <a:xfrm>
            <a:off x="1508270" y="654212"/>
            <a:ext cx="5421450" cy="143631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438"/>
        <p:cNvGrpSpPr/>
        <p:nvPr/>
      </p:nvGrpSpPr>
      <p:grpSpPr>
        <a:xfrm>
          <a:off x="0" y="0"/>
          <a:ext cx="0" cy="0"/>
          <a:chOff x="0" y="0"/>
          <a:chExt cx="0" cy="0"/>
        </a:xfrm>
      </p:grpSpPr>
      <p:sp>
        <p:nvSpPr>
          <p:cNvPr id="439" name="Shape 439"/>
          <p:cNvSpPr txBox="1">
            <a:spLocks noGrp="1"/>
          </p:cNvSpPr>
          <p:nvPr>
            <p:ph type="body" idx="1"/>
          </p:nvPr>
        </p:nvSpPr>
        <p:spPr>
          <a:xfrm>
            <a:off x="457200" y="1758551"/>
            <a:ext cx="8229600" cy="4745296"/>
          </a:xfrm>
          <a:prstGeom prst="rect">
            <a:avLst/>
          </a:prstGeom>
          <a:noFill/>
          <a:ln>
            <a:noFill/>
          </a:ln>
        </p:spPr>
        <p:txBody>
          <a:bodyPr lIns="91425" tIns="91425" rIns="91425" bIns="91425" anchor="t" anchorCtr="0">
            <a:noAutofit/>
          </a:bodyPr>
          <a:lstStyle/>
          <a:p>
            <a:pPr marL="457200" marR="0" lvl="0" indent="-342900" algn="l" rtl="0">
              <a:lnSpc>
                <a:spcPct val="96000"/>
              </a:lnSpc>
              <a:spcBef>
                <a:spcPts val="0"/>
              </a:spcBef>
              <a:spcAft>
                <a:spcPts val="0"/>
              </a:spcAft>
              <a:buClr>
                <a:srgbClr val="FFFFFF"/>
              </a:buClr>
              <a:buSzPct val="100000"/>
              <a:buFont typeface="Arial"/>
              <a:buChar char="●"/>
            </a:pPr>
            <a:r>
              <a:rPr lang="en-US" sz="1800" b="0" i="0" u="none" strike="noStrike" cap="none" baseline="0" dirty="0">
                <a:solidFill>
                  <a:srgbClr val="FFFFFF"/>
                </a:solidFill>
                <a:latin typeface="Questrial"/>
                <a:ea typeface="Questrial"/>
                <a:cs typeface="Questrial"/>
                <a:sym typeface="Questrial"/>
              </a:rPr>
              <a:t>Sampled Training Dataset: Millions of impressions over last</a:t>
            </a:r>
            <a:r>
              <a:rPr lang="en-US" sz="1800" b="0" i="0" u="none" strike="noStrike" cap="none" baseline="0" dirty="0" smtClean="0">
                <a:solidFill>
                  <a:srgbClr val="FFFFFF"/>
                </a:solidFill>
                <a:latin typeface="Questrial"/>
                <a:ea typeface="Questrial"/>
                <a:cs typeface="Questrial"/>
                <a:sym typeface="Questrial"/>
              </a:rPr>
              <a:t> several months</a:t>
            </a:r>
            <a:endParaRPr lang="en-US" sz="1800" b="0" i="0" u="none" strike="noStrike" cap="none" baseline="0" dirty="0">
              <a:solidFill>
                <a:srgbClr val="FFFFFF"/>
              </a:solidFill>
              <a:latin typeface="Questrial"/>
              <a:ea typeface="Questrial"/>
              <a:cs typeface="Questrial"/>
              <a:sym typeface="Questrial"/>
            </a:endParaRPr>
          </a:p>
          <a:p>
            <a:pPr marL="0" marR="0" lvl="0" indent="0" algn="l" rtl="0">
              <a:lnSpc>
                <a:spcPct val="96000"/>
              </a:lnSpc>
              <a:spcBef>
                <a:spcPts val="1600"/>
              </a:spcBef>
              <a:spcAft>
                <a:spcPts val="0"/>
              </a:spcAft>
              <a:buClr>
                <a:schemeClr val="dk1"/>
              </a:buClr>
              <a:buSzPct val="25000"/>
              <a:buFont typeface="Arial"/>
              <a:buNone/>
            </a:pPr>
            <a:r>
              <a:rPr lang="en-US" sz="1800" b="1" i="0" u="none" strike="noStrike" cap="none" baseline="0" dirty="0">
                <a:solidFill>
                  <a:srgbClr val="FFFFFF"/>
                </a:solidFill>
                <a:latin typeface="Questrial"/>
                <a:ea typeface="Questrial"/>
                <a:cs typeface="Questrial"/>
                <a:sym typeface="Questrial"/>
              </a:rPr>
              <a:t>Evaluation</a:t>
            </a:r>
          </a:p>
          <a:p>
            <a:pPr marL="457200" marR="0" lvl="0" indent="-342900" algn="l" rtl="0">
              <a:lnSpc>
                <a:spcPct val="96000"/>
              </a:lnSpc>
              <a:spcBef>
                <a:spcPts val="1600"/>
              </a:spcBef>
              <a:spcAft>
                <a:spcPts val="0"/>
              </a:spcAft>
              <a:buClr>
                <a:srgbClr val="FFFFFF"/>
              </a:buClr>
              <a:buSzPct val="100000"/>
              <a:buFont typeface="Arial"/>
              <a:buChar char="●"/>
            </a:pPr>
            <a:r>
              <a:rPr lang="en-US" sz="1800" b="0" i="0" u="none" strike="noStrike" cap="none" baseline="0" dirty="0">
                <a:solidFill>
                  <a:srgbClr val="FFFFFF"/>
                </a:solidFill>
                <a:latin typeface="Questrial"/>
                <a:ea typeface="Questrial"/>
                <a:cs typeface="Questrial"/>
                <a:sym typeface="Questrial"/>
              </a:rPr>
              <a:t>5-fold CV with grid search over hyper-</a:t>
            </a:r>
            <a:r>
              <a:rPr lang="en-US" sz="1800" b="0" i="0" u="none" strike="noStrike" cap="none" baseline="0" dirty="0" smtClean="0">
                <a:solidFill>
                  <a:srgbClr val="FFFFFF"/>
                </a:solidFill>
                <a:latin typeface="Questrial"/>
                <a:ea typeface="Questrial"/>
                <a:cs typeface="Questrial"/>
                <a:sym typeface="Questrial"/>
              </a:rPr>
              <a:t>parameters (L1 vs. </a:t>
            </a:r>
            <a:r>
              <a:rPr lang="en-US" sz="1800" b="0" i="0" u="none" strike="noStrike" cap="none" baseline="0" smtClean="0">
                <a:solidFill>
                  <a:srgbClr val="FFFFFF"/>
                </a:solidFill>
                <a:latin typeface="Questrial"/>
                <a:ea typeface="Questrial"/>
                <a:cs typeface="Questrial"/>
                <a:sym typeface="Questrial"/>
              </a:rPr>
              <a:t>L2, etc.)</a:t>
            </a:r>
          </a:p>
          <a:p>
            <a:pPr marL="457200" marR="0" lvl="0" indent="-342900" algn="l" rtl="0">
              <a:lnSpc>
                <a:spcPct val="96000"/>
              </a:lnSpc>
              <a:spcBef>
                <a:spcPts val="0"/>
              </a:spcBef>
              <a:spcAft>
                <a:spcPts val="0"/>
              </a:spcAft>
              <a:buClr>
                <a:srgbClr val="FFFFFF"/>
              </a:buClr>
              <a:buSzPct val="100000"/>
              <a:buFont typeface="Arial"/>
              <a:buChar char="●"/>
            </a:pPr>
            <a:r>
              <a:rPr lang="en-US" sz="1800" b="0" i="0" u="none" strike="noStrike" cap="none" baseline="0" dirty="0">
                <a:solidFill>
                  <a:srgbClr val="FFFFFF"/>
                </a:solidFill>
                <a:latin typeface="Questrial"/>
                <a:ea typeface="Questrial"/>
                <a:cs typeface="Questrial"/>
                <a:sym typeface="Questrial"/>
              </a:rPr>
              <a:t>Re-evaluate on holdout dataset</a:t>
            </a:r>
            <a:endParaRPr lang="en-US" sz="1800" b="0" i="0" u="none" strike="noStrike" cap="none" baseline="0" dirty="0" smtClean="0">
              <a:solidFill>
                <a:srgbClr val="FFFFFF"/>
              </a:solidFill>
              <a:latin typeface="Questrial"/>
              <a:ea typeface="Questrial"/>
              <a:cs typeface="Questrial"/>
              <a:sym typeface="Questrial"/>
            </a:endParaRPr>
          </a:p>
          <a:p>
            <a:pPr marL="0" indent="0">
              <a:lnSpc>
                <a:spcPct val="96000"/>
              </a:lnSpc>
              <a:spcBef>
                <a:spcPts val="1600"/>
              </a:spcBef>
              <a:buSzPct val="25000"/>
              <a:buNone/>
            </a:pPr>
            <a:r>
              <a:rPr lang="en-US" sz="1800" b="1" dirty="0" smtClean="0">
                <a:solidFill>
                  <a:srgbClr val="FFFFFF"/>
                </a:solidFill>
                <a:latin typeface="Questrial"/>
                <a:ea typeface="Questrial"/>
                <a:cs typeface="Questrial"/>
                <a:sym typeface="Questrial"/>
              </a:rPr>
              <a:t>Infrastructure</a:t>
            </a:r>
          </a:p>
          <a:p>
            <a:pPr marL="457200" lvl="0" indent="-342900">
              <a:lnSpc>
                <a:spcPct val="96000"/>
              </a:lnSpc>
              <a:spcBef>
                <a:spcPts val="1600"/>
              </a:spcBef>
              <a:buClr>
                <a:srgbClr val="FFFFFF"/>
              </a:buClr>
              <a:buSzPct val="100000"/>
              <a:buFont typeface="Arial"/>
              <a:buChar char="●"/>
            </a:pPr>
            <a:r>
              <a:rPr lang="en-US" sz="1800" dirty="0" smtClean="0">
                <a:solidFill>
                  <a:srgbClr val="FFFFFF"/>
                </a:solidFill>
                <a:latin typeface="Questrial"/>
                <a:ea typeface="Questrial"/>
                <a:cs typeface="Questrial"/>
                <a:sym typeface="Questrial"/>
              </a:rPr>
              <a:t>Extract features as spare </a:t>
            </a:r>
            <a:r>
              <a:rPr lang="en-US" sz="1800" dirty="0" err="1" smtClean="0">
                <a:solidFill>
                  <a:srgbClr val="FFFFFF"/>
                </a:solidFill>
                <a:latin typeface="Questrial"/>
                <a:ea typeface="Questrial"/>
                <a:cs typeface="Questrial"/>
                <a:sym typeface="Questrial"/>
              </a:rPr>
              <a:t>scipy</a:t>
            </a:r>
            <a:r>
              <a:rPr lang="en-US" sz="1800" dirty="0" smtClean="0">
                <a:solidFill>
                  <a:srgbClr val="FFFFFF"/>
                </a:solidFill>
                <a:latin typeface="Questrial"/>
                <a:ea typeface="Questrial"/>
                <a:cs typeface="Questrial"/>
                <a:sym typeface="Questrial"/>
              </a:rPr>
              <a:t> matrix with </a:t>
            </a:r>
            <a:r>
              <a:rPr lang="en-US" sz="1800" dirty="0" smtClean="0">
                <a:solidFill>
                  <a:srgbClr val="FFFFFF"/>
                </a:solidFill>
                <a:latin typeface="Questrial"/>
                <a:ea typeface="Questrial"/>
                <a:cs typeface="Questrial"/>
                <a:sym typeface="Questrial"/>
              </a:rPr>
              <a:t>multiprocessing</a:t>
            </a:r>
            <a:endParaRPr lang="en-US" sz="1800" dirty="0" smtClean="0">
              <a:solidFill>
                <a:srgbClr val="FFFFFF"/>
              </a:solidFill>
              <a:latin typeface="Questrial"/>
              <a:ea typeface="Questrial"/>
              <a:cs typeface="Questrial"/>
              <a:sym typeface="Questrial"/>
            </a:endParaRPr>
          </a:p>
          <a:p>
            <a:pPr marL="457200" lvl="0" indent="-342900">
              <a:lnSpc>
                <a:spcPct val="96000"/>
              </a:lnSpc>
              <a:spcBef>
                <a:spcPts val="1600"/>
              </a:spcBef>
              <a:buClr>
                <a:srgbClr val="FFFFFF"/>
              </a:buClr>
              <a:buSzPct val="100000"/>
              <a:buFont typeface="Arial"/>
              <a:buChar char="●"/>
            </a:pPr>
            <a:r>
              <a:rPr lang="en-US" sz="1800" dirty="0" smtClean="0">
                <a:solidFill>
                  <a:srgbClr val="FFFFFF"/>
                </a:solidFill>
                <a:latin typeface="Questrial"/>
                <a:ea typeface="Questrial"/>
                <a:cs typeface="Questrial"/>
                <a:sym typeface="Questrial"/>
              </a:rPr>
              <a:t>Using </a:t>
            </a:r>
            <a:r>
              <a:rPr lang="en-US" sz="1800" dirty="0" err="1" smtClean="0">
                <a:solidFill>
                  <a:srgbClr val="FFFFFF"/>
                </a:solidFill>
                <a:latin typeface="Questrial"/>
                <a:ea typeface="Questrial"/>
                <a:cs typeface="Questrial"/>
                <a:sym typeface="Questrial"/>
              </a:rPr>
              <a:t>sklearn</a:t>
            </a:r>
            <a:r>
              <a:rPr lang="en-US" sz="1800" dirty="0" smtClean="0">
                <a:solidFill>
                  <a:srgbClr val="FFFFFF"/>
                </a:solidFill>
                <a:latin typeface="Questrial"/>
                <a:ea typeface="Questrial"/>
                <a:cs typeface="Questrial"/>
                <a:sym typeface="Questrial"/>
              </a:rPr>
              <a:t> SGD Classifier with </a:t>
            </a:r>
            <a:r>
              <a:rPr lang="en-US" sz="1800" dirty="0" smtClean="0">
                <a:solidFill>
                  <a:srgbClr val="FFFFFF"/>
                </a:solidFill>
                <a:latin typeface="Questrial"/>
                <a:ea typeface="Questrial"/>
                <a:cs typeface="Questrial"/>
                <a:sym typeface="Questrial"/>
              </a:rPr>
              <a:t>multiprocessing</a:t>
            </a:r>
            <a:endParaRPr lang="en-US" sz="1800" b="1" dirty="0" smtClean="0">
              <a:solidFill>
                <a:srgbClr val="FFFFFF"/>
              </a:solidFill>
              <a:latin typeface="Questrial"/>
              <a:ea typeface="Questrial"/>
              <a:cs typeface="Questrial"/>
              <a:sym typeface="Questrial"/>
            </a:endParaRPr>
          </a:p>
          <a:p>
            <a:pPr marL="457200" lvl="0" indent="-342900">
              <a:lnSpc>
                <a:spcPct val="96000"/>
              </a:lnSpc>
              <a:buClr>
                <a:srgbClr val="FFFFFF"/>
              </a:buClr>
              <a:buSzPct val="100000"/>
              <a:buNone/>
            </a:pPr>
            <a:endParaRPr lang="en-US" sz="1800" dirty="0" smtClean="0">
              <a:solidFill>
                <a:srgbClr val="FFFFFF"/>
              </a:solidFill>
              <a:latin typeface="Questrial"/>
              <a:ea typeface="Questrial"/>
              <a:cs typeface="Questrial"/>
              <a:sym typeface="Questrial"/>
            </a:endParaRPr>
          </a:p>
          <a:p>
            <a:pPr marL="0" marR="0" lvl="0" indent="0" algn="l" rtl="0">
              <a:lnSpc>
                <a:spcPct val="96000"/>
              </a:lnSpc>
              <a:spcBef>
                <a:spcPts val="1600"/>
              </a:spcBef>
              <a:spcAft>
                <a:spcPts val="0"/>
              </a:spcAft>
              <a:buClr>
                <a:schemeClr val="dk1"/>
              </a:buClr>
              <a:buSzPct val="25000"/>
              <a:buFont typeface="Arial"/>
              <a:buNone/>
            </a:pPr>
            <a:r>
              <a:rPr lang="en-US" sz="1800" b="1" i="0" u="none" strike="noStrike" cap="none" baseline="0" dirty="0" smtClean="0">
                <a:solidFill>
                  <a:srgbClr val="FFFFFF"/>
                </a:solidFill>
                <a:latin typeface="Questrial"/>
                <a:ea typeface="Questrial"/>
                <a:cs typeface="Questrial"/>
                <a:sym typeface="Questrial"/>
              </a:rPr>
              <a:t>Scalable</a:t>
            </a:r>
            <a:r>
              <a:rPr lang="en-US" sz="1800" b="1" i="0" u="none" strike="noStrike" cap="none" dirty="0" smtClean="0">
                <a:solidFill>
                  <a:srgbClr val="FFFFFF"/>
                </a:solidFill>
                <a:latin typeface="Questrial"/>
                <a:ea typeface="Questrial"/>
                <a:cs typeface="Questrial"/>
                <a:sym typeface="Questrial"/>
              </a:rPr>
              <a:t> Solution:</a:t>
            </a:r>
          </a:p>
          <a:p>
            <a:pPr marL="457200" lvl="0" indent="-342900">
              <a:lnSpc>
                <a:spcPct val="96000"/>
              </a:lnSpc>
              <a:spcBef>
                <a:spcPts val="1600"/>
              </a:spcBef>
              <a:buClr>
                <a:srgbClr val="FFFFFF"/>
              </a:buClr>
              <a:buSzPct val="100000"/>
              <a:buFont typeface="Arial"/>
              <a:buChar char="●"/>
            </a:pPr>
            <a:r>
              <a:rPr lang="en-US" sz="1800" dirty="0" err="1" smtClean="0">
                <a:solidFill>
                  <a:srgbClr val="FFFFFF"/>
                </a:solidFill>
                <a:latin typeface="Questrial"/>
                <a:ea typeface="Questrial"/>
                <a:cs typeface="Questrial"/>
                <a:sym typeface="Questrial"/>
              </a:rPr>
              <a:t>Vowpal</a:t>
            </a:r>
            <a:r>
              <a:rPr lang="en-US" sz="1800" dirty="0" smtClean="0">
                <a:solidFill>
                  <a:srgbClr val="FFFFFF"/>
                </a:solidFill>
                <a:latin typeface="Questrial"/>
                <a:ea typeface="Questrial"/>
                <a:cs typeface="Questrial"/>
                <a:sym typeface="Questrial"/>
              </a:rPr>
              <a:t> </a:t>
            </a:r>
            <a:r>
              <a:rPr lang="en-US" sz="1800" dirty="0" err="1" smtClean="0">
                <a:solidFill>
                  <a:srgbClr val="FFFFFF"/>
                </a:solidFill>
                <a:latin typeface="Questrial"/>
                <a:ea typeface="Questrial"/>
                <a:cs typeface="Questrial"/>
                <a:sym typeface="Questrial"/>
              </a:rPr>
              <a:t>Wabbit</a:t>
            </a:r>
            <a:endParaRPr lang="en-US" sz="1800" dirty="0" smtClean="0">
              <a:solidFill>
                <a:srgbClr val="FFFFFF"/>
              </a:solidFill>
              <a:latin typeface="Questrial"/>
              <a:ea typeface="Questrial"/>
              <a:cs typeface="Questrial"/>
              <a:sym typeface="Questrial"/>
            </a:endParaRPr>
          </a:p>
          <a:p>
            <a:pPr marL="457200" lvl="0" indent="-342900">
              <a:lnSpc>
                <a:spcPct val="96000"/>
              </a:lnSpc>
              <a:buClr>
                <a:srgbClr val="FFFFFF"/>
              </a:buClr>
              <a:buSzPct val="100000"/>
              <a:buFont typeface="Arial"/>
              <a:buChar char="●"/>
            </a:pPr>
            <a:r>
              <a:rPr lang="en-US" sz="1800" dirty="0" smtClean="0">
                <a:solidFill>
                  <a:srgbClr val="FFFFFF"/>
                </a:solidFill>
                <a:latin typeface="Questrial"/>
                <a:ea typeface="Questrial"/>
                <a:cs typeface="Questrial"/>
                <a:sym typeface="Questrial"/>
              </a:rPr>
              <a:t>Apache Spark</a:t>
            </a:r>
          </a:p>
          <a:p>
            <a:pPr marL="0" marR="0" lvl="0" indent="0" algn="l" rtl="0">
              <a:lnSpc>
                <a:spcPct val="96000"/>
              </a:lnSpc>
              <a:spcBef>
                <a:spcPts val="1600"/>
              </a:spcBef>
              <a:spcAft>
                <a:spcPts val="0"/>
              </a:spcAft>
              <a:buClr>
                <a:schemeClr val="dk1"/>
              </a:buClr>
              <a:buSzPct val="25000"/>
              <a:buFont typeface="Arial"/>
              <a:buNone/>
            </a:pPr>
            <a:endParaRPr lang="en-US" sz="1800" b="1" i="0" u="none" strike="noStrike" cap="none" dirty="0" smtClean="0">
              <a:solidFill>
                <a:srgbClr val="FFFFFF"/>
              </a:solidFill>
              <a:latin typeface="Questrial"/>
              <a:ea typeface="Questrial"/>
              <a:cs typeface="Questrial"/>
              <a:sym typeface="Questrial"/>
            </a:endParaRPr>
          </a:p>
          <a:p>
            <a:pPr marL="0" marR="0" lvl="0" indent="0" algn="l" rtl="0">
              <a:lnSpc>
                <a:spcPct val="96000"/>
              </a:lnSpc>
              <a:spcBef>
                <a:spcPts val="1600"/>
              </a:spcBef>
              <a:spcAft>
                <a:spcPts val="0"/>
              </a:spcAft>
              <a:buClr>
                <a:schemeClr val="dk1"/>
              </a:buClr>
              <a:buSzPct val="25000"/>
              <a:buFont typeface="Arial"/>
              <a:buNone/>
            </a:pPr>
            <a:endParaRPr lang="en-US" sz="1800" b="0" i="0" u="none" strike="noStrike" cap="none" baseline="0" dirty="0" smtClean="0">
              <a:solidFill>
                <a:srgbClr val="FFFFFF"/>
              </a:solidFill>
              <a:latin typeface="Questrial"/>
              <a:ea typeface="Questrial"/>
              <a:cs typeface="Questrial"/>
              <a:sym typeface="Questrial"/>
            </a:endParaRPr>
          </a:p>
          <a:p>
            <a:pPr marL="457200" marR="0" lvl="0" indent="-228600" algn="l" rtl="0">
              <a:lnSpc>
                <a:spcPct val="96000"/>
              </a:lnSpc>
              <a:spcBef>
                <a:spcPts val="0"/>
              </a:spcBef>
              <a:spcAft>
                <a:spcPts val="0"/>
              </a:spcAft>
              <a:buClr>
                <a:srgbClr val="FFFFFF"/>
              </a:buClr>
              <a:buFont typeface="Arial"/>
              <a:buNone/>
            </a:pPr>
            <a:endParaRPr sz="1800" b="0" i="0" u="none" strike="noStrike" cap="none" baseline="0" dirty="0" smtClean="0">
              <a:solidFill>
                <a:srgbClr val="FFFFFF"/>
              </a:solidFill>
              <a:latin typeface="Questrial"/>
              <a:ea typeface="Questrial"/>
              <a:cs typeface="Questrial"/>
              <a:sym typeface="Questrial"/>
            </a:endParaRPr>
          </a:p>
          <a:p>
            <a:pPr marL="307975" marR="0" lvl="0" indent="-130175" algn="l" rtl="0">
              <a:lnSpc>
                <a:spcPct val="100000"/>
              </a:lnSpc>
              <a:spcBef>
                <a:spcPts val="1200"/>
              </a:spcBef>
              <a:spcAft>
                <a:spcPts val="0"/>
              </a:spcAft>
              <a:buClr>
                <a:schemeClr val="dk1"/>
              </a:buClr>
              <a:buFont typeface="Calibri"/>
              <a:buNone/>
            </a:pPr>
            <a:endParaRPr sz="1800" b="0" i="0" u="none" strike="noStrike" cap="none" baseline="0" dirty="0">
              <a:solidFill>
                <a:srgbClr val="000000"/>
              </a:solidFill>
              <a:latin typeface="Arial"/>
              <a:ea typeface="Arial"/>
              <a:cs typeface="Arial"/>
              <a:sym typeface="Arial"/>
            </a:endParaRPr>
          </a:p>
        </p:txBody>
      </p:sp>
      <p:sp>
        <p:nvSpPr>
          <p:cNvPr id="440" name="Shape 440"/>
          <p:cNvSpPr txBox="1">
            <a:spLocks noGrp="1"/>
          </p:cNvSpPr>
          <p:nvPr>
            <p:ph type="title"/>
          </p:nvPr>
        </p:nvSpPr>
        <p:spPr>
          <a:xfrm>
            <a:off x="457200" y="275166"/>
            <a:ext cx="8229600" cy="11432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2800" b="1" i="0" u="none" strike="noStrike" cap="none" baseline="0" dirty="0">
                <a:solidFill>
                  <a:srgbClr val="FFFFFF"/>
                </a:solidFill>
                <a:latin typeface="Arial"/>
                <a:ea typeface="Arial"/>
                <a:cs typeface="Arial"/>
                <a:sym typeface="Arial"/>
              </a:rPr>
              <a:t>Model </a:t>
            </a:r>
            <a:r>
              <a:rPr lang="en-US" sz="2800" b="1" i="0" u="none" strike="noStrike" cap="none" baseline="0" dirty="0" smtClean="0">
                <a:solidFill>
                  <a:srgbClr val="FFFFFF"/>
                </a:solidFill>
                <a:latin typeface="Arial"/>
                <a:ea typeface="Arial"/>
                <a:cs typeface="Arial"/>
                <a:sym typeface="Arial"/>
              </a:rPr>
              <a:t>Training</a:t>
            </a:r>
            <a:br>
              <a:rPr lang="en-US" sz="2800" b="1" i="0" u="none" strike="noStrike" cap="none" baseline="0" dirty="0" smtClean="0">
                <a:solidFill>
                  <a:srgbClr val="FFFFFF"/>
                </a:solidFill>
                <a:latin typeface="Arial"/>
                <a:ea typeface="Arial"/>
                <a:cs typeface="Arial"/>
                <a:sym typeface="Arial"/>
              </a:rPr>
            </a:br>
            <a:r>
              <a:rPr lang="en-US" sz="2800" b="1" dirty="0" err="1" smtClean="0">
                <a:solidFill>
                  <a:srgbClr val="FFFFFF"/>
                </a:solidFill>
              </a:rPr>
              <a:t>sklearn</a:t>
            </a:r>
            <a:r>
              <a:rPr lang="en-US" sz="2800" b="1" dirty="0" smtClean="0">
                <a:solidFill>
                  <a:srgbClr val="FFFFFF"/>
                </a:solidFill>
              </a:rPr>
              <a:t>, </a:t>
            </a:r>
            <a:r>
              <a:rPr lang="en-US" sz="2800" b="1" dirty="0" err="1" smtClean="0">
                <a:solidFill>
                  <a:srgbClr val="FFFFFF"/>
                </a:solidFill>
              </a:rPr>
              <a:t>Vowpal</a:t>
            </a:r>
            <a:r>
              <a:rPr lang="en-US" sz="2800" b="1" dirty="0" smtClean="0">
                <a:solidFill>
                  <a:srgbClr val="FFFFFF"/>
                </a:solidFill>
              </a:rPr>
              <a:t> </a:t>
            </a:r>
            <a:r>
              <a:rPr lang="en-US" sz="2800" b="1" dirty="0" err="1" smtClean="0">
                <a:solidFill>
                  <a:srgbClr val="FFFFFF"/>
                </a:solidFill>
              </a:rPr>
              <a:t>Wabbit</a:t>
            </a:r>
            <a:r>
              <a:rPr lang="en-US" sz="2800" b="1" dirty="0" smtClean="0">
                <a:solidFill>
                  <a:srgbClr val="FFFFFF"/>
                </a:solidFill>
              </a:rPr>
              <a:t> &amp; Spark</a:t>
            </a:r>
            <a:endParaRPr lang="en-US" sz="2800" b="1" i="0" u="none" strike="noStrike" cap="none" baseline="0" dirty="0">
              <a:solidFill>
                <a:srgbClr val="FFFFFF"/>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98"/>
        <p:cNvGrpSpPr/>
        <p:nvPr/>
      </p:nvGrpSpPr>
      <p:grpSpPr>
        <a:xfrm>
          <a:off x="0" y="0"/>
          <a:ext cx="0" cy="0"/>
          <a:chOff x="0" y="0"/>
          <a:chExt cx="0" cy="0"/>
        </a:xfrm>
      </p:grpSpPr>
      <p:sp>
        <p:nvSpPr>
          <p:cNvPr id="99" name="Shape 99"/>
          <p:cNvSpPr txBox="1"/>
          <p:nvPr/>
        </p:nvSpPr>
        <p:spPr>
          <a:xfrm>
            <a:off x="546100" y="1320800"/>
            <a:ext cx="8051700" cy="4622698"/>
          </a:xfrm>
          <a:prstGeom prst="rect">
            <a:avLst/>
          </a:prstGeom>
          <a:noFill/>
          <a:ln>
            <a:noFill/>
          </a:ln>
        </p:spPr>
        <p:txBody>
          <a:bodyPr lIns="82250" tIns="41125" rIns="82250" bIns="41125" anchor="t" anchorCtr="0">
            <a:noAutofit/>
          </a:bodyPr>
          <a:lstStyle/>
          <a:p>
            <a:pPr marL="307975" marR="0" lvl="0" indent="-168275" algn="l" rtl="0">
              <a:lnSpc>
                <a:spcPct val="150000"/>
              </a:lnSpc>
              <a:spcBef>
                <a:spcPts val="0"/>
              </a:spcBef>
              <a:spcAft>
                <a:spcPts val="0"/>
              </a:spcAft>
              <a:buClr>
                <a:srgbClr val="D9D9D9"/>
              </a:buClr>
              <a:buFont typeface="Arial"/>
              <a:buNone/>
            </a:pPr>
            <a:endParaRPr sz="2200" b="0" i="0" u="none" strike="noStrike" cap="none" baseline="0">
              <a:solidFill>
                <a:srgbClr val="D9D9D9"/>
              </a:solidFill>
              <a:latin typeface="Calibri"/>
              <a:ea typeface="Calibri"/>
              <a:cs typeface="Calibri"/>
              <a:sym typeface="Calibri"/>
            </a:endParaRPr>
          </a:p>
        </p:txBody>
      </p:sp>
      <p:sp>
        <p:nvSpPr>
          <p:cNvPr id="100" name="Shape 100"/>
          <p:cNvSpPr txBox="1"/>
          <p:nvPr/>
        </p:nvSpPr>
        <p:spPr>
          <a:xfrm>
            <a:off x="1216034" y="292101"/>
            <a:ext cx="6711899" cy="514499"/>
          </a:xfrm>
          <a:prstGeom prst="rect">
            <a:avLst/>
          </a:prstGeom>
          <a:noFill/>
          <a:ln>
            <a:noFill/>
          </a:ln>
        </p:spPr>
        <p:txBody>
          <a:bodyPr lIns="82250" tIns="41125" rIns="82250" bIns="41125" anchor="t" anchorCtr="0">
            <a:noAutofit/>
          </a:bodyPr>
          <a:lstStyle/>
          <a:p>
            <a:pPr marL="0" marR="0" lvl="0" indent="0" algn="ctr" rtl="0">
              <a:spcBef>
                <a:spcPts val="0"/>
              </a:spcBef>
              <a:spcAft>
                <a:spcPts val="0"/>
              </a:spcAft>
              <a:buClr>
                <a:schemeClr val="lt1"/>
              </a:buClr>
              <a:buSzPct val="25000"/>
              <a:buFont typeface="Calibri"/>
              <a:buNone/>
            </a:pPr>
            <a:r>
              <a:rPr lang="en-US" sz="2800" b="1" i="0" u="none" strike="noStrike" cap="none" baseline="0">
                <a:solidFill>
                  <a:schemeClr val="lt1"/>
                </a:solidFill>
                <a:latin typeface="Calibri"/>
                <a:ea typeface="Calibri"/>
                <a:cs typeface="Calibri"/>
                <a:sym typeface="Calibri"/>
              </a:rPr>
              <a:t>Yelp Advertisers</a:t>
            </a:r>
          </a:p>
        </p:txBody>
      </p:sp>
      <p:sp>
        <p:nvSpPr>
          <p:cNvPr id="101" name="Shape 101"/>
          <p:cNvSpPr txBox="1"/>
          <p:nvPr/>
        </p:nvSpPr>
        <p:spPr>
          <a:xfrm>
            <a:off x="698500" y="1473200"/>
            <a:ext cx="8051700" cy="4622698"/>
          </a:xfrm>
          <a:prstGeom prst="rect">
            <a:avLst/>
          </a:prstGeom>
          <a:noFill/>
          <a:ln>
            <a:noFill/>
          </a:ln>
        </p:spPr>
        <p:txBody>
          <a:bodyPr lIns="82250" tIns="41125" rIns="82250" bIns="41125" anchor="t" anchorCtr="0">
            <a:noAutofit/>
          </a:bodyPr>
          <a:lstStyle/>
          <a:p>
            <a:pPr marL="307975" marR="0" lvl="0" indent="-168275" algn="l" rtl="0">
              <a:lnSpc>
                <a:spcPct val="150000"/>
              </a:lnSpc>
              <a:spcBef>
                <a:spcPts val="0"/>
              </a:spcBef>
              <a:spcAft>
                <a:spcPts val="0"/>
              </a:spcAft>
              <a:buClr>
                <a:srgbClr val="D9D9D9"/>
              </a:buClr>
              <a:buFont typeface="Arial"/>
              <a:buNone/>
            </a:pPr>
            <a:endParaRPr sz="2200" b="0" i="0" u="none" strike="noStrike" cap="none" baseline="0">
              <a:solidFill>
                <a:srgbClr val="D9D9D9"/>
              </a:solidFill>
              <a:latin typeface="Calibri"/>
              <a:ea typeface="Calibri"/>
              <a:cs typeface="Calibri"/>
              <a:sym typeface="Calibri"/>
            </a:endParaRPr>
          </a:p>
        </p:txBody>
      </p:sp>
      <p:sp>
        <p:nvSpPr>
          <p:cNvPr id="102" name="Shape 102"/>
          <p:cNvSpPr txBox="1"/>
          <p:nvPr/>
        </p:nvSpPr>
        <p:spPr>
          <a:xfrm>
            <a:off x="546100" y="1054384"/>
            <a:ext cx="8204099" cy="5838474"/>
          </a:xfrm>
          <a:prstGeom prst="rect">
            <a:avLst/>
          </a:prstGeom>
          <a:noFill/>
          <a:ln>
            <a:noFill/>
          </a:ln>
        </p:spPr>
        <p:txBody>
          <a:bodyPr lIns="82250" tIns="41125" rIns="82250" bIns="41125" anchor="t" anchorCtr="0">
            <a:noAutofit/>
          </a:bodyPr>
          <a:lstStyle/>
          <a:p>
            <a:pPr marL="307975" indent="-168275">
              <a:buClr>
                <a:srgbClr val="D9D9D9"/>
              </a:buClr>
            </a:pPr>
            <a:r>
              <a:rPr lang="en-US" sz="2400" dirty="0" smtClean="0">
                <a:solidFill>
                  <a:schemeClr val="accent6"/>
                </a:solidFill>
                <a:latin typeface="Calibri"/>
                <a:ea typeface="Calibri"/>
                <a:cs typeface="Calibri"/>
                <a:sym typeface="Calibri"/>
              </a:rPr>
              <a:t>“89% of users who research a business on Yelp make a purchase at that business within a week” – </a:t>
            </a:r>
            <a:r>
              <a:rPr lang="en-US" sz="2400" i="1" dirty="0" smtClean="0">
                <a:solidFill>
                  <a:schemeClr val="accent6"/>
                </a:solidFill>
                <a:latin typeface="Calibri"/>
                <a:ea typeface="Calibri"/>
                <a:cs typeface="Calibri"/>
                <a:sym typeface="Calibri"/>
              </a:rPr>
              <a:t>Yelp Q4 2014 Investor Deck</a:t>
            </a:r>
          </a:p>
          <a:p>
            <a:pPr marL="307975" lvl="0" indent="-168275">
              <a:buClr>
                <a:srgbClr val="D9D9D9"/>
              </a:buClr>
            </a:pPr>
            <a:endParaRPr lang="en-US" sz="2200" b="0" i="0" u="none" strike="noStrike" cap="none" baseline="0" dirty="0" smtClean="0">
              <a:solidFill>
                <a:srgbClr val="D9D9D9"/>
              </a:solidFill>
              <a:latin typeface="Calibri"/>
              <a:ea typeface="Calibri"/>
              <a:cs typeface="Calibri"/>
              <a:sym typeface="Calibri"/>
            </a:endParaRPr>
          </a:p>
          <a:p>
            <a:pPr marL="307975" marR="0" lvl="0" indent="-307975" algn="l" rtl="0">
              <a:spcBef>
                <a:spcPts val="0"/>
              </a:spcBef>
              <a:spcAft>
                <a:spcPts val="0"/>
              </a:spcAft>
              <a:buClr>
                <a:srgbClr val="D9D9D9"/>
              </a:buClr>
              <a:buSzPct val="100000"/>
              <a:buFont typeface="Arial"/>
              <a:buChar char="•"/>
            </a:pPr>
            <a:r>
              <a:rPr lang="en-US" sz="2200" b="0" i="0" u="none" strike="noStrike" cap="none" baseline="0" dirty="0" smtClean="0">
                <a:solidFill>
                  <a:srgbClr val="D9D9D9"/>
                </a:solidFill>
                <a:latin typeface="Calibri"/>
                <a:ea typeface="Calibri"/>
                <a:cs typeface="Calibri"/>
                <a:sym typeface="Calibri"/>
              </a:rPr>
              <a:t>National </a:t>
            </a:r>
            <a:r>
              <a:rPr lang="en-US" sz="2200" b="0" i="0" u="none" strike="noStrike" cap="none" baseline="0" dirty="0">
                <a:solidFill>
                  <a:srgbClr val="D9D9D9"/>
                </a:solidFill>
                <a:latin typeface="Calibri"/>
                <a:ea typeface="Calibri"/>
                <a:cs typeface="Calibri"/>
                <a:sym typeface="Calibri"/>
              </a:rPr>
              <a:t>as well as local businesses</a:t>
            </a:r>
          </a:p>
          <a:p>
            <a:pPr marL="765175" marR="0" lvl="1" indent="-333375" algn="l" rtl="0">
              <a:spcBef>
                <a:spcPts val="0"/>
              </a:spcBef>
              <a:buClr>
                <a:srgbClr val="D9D9D9"/>
              </a:buClr>
              <a:buSzPct val="100000"/>
              <a:buFont typeface="Arial"/>
              <a:buChar char="•"/>
            </a:pPr>
            <a:r>
              <a:rPr lang="en-US" sz="2200" b="0" i="0" u="none" strike="noStrike" cap="none" baseline="0" dirty="0">
                <a:solidFill>
                  <a:srgbClr val="D9D9D9"/>
                </a:solidFill>
                <a:latin typeface="Calibri"/>
                <a:ea typeface="Calibri"/>
                <a:cs typeface="Calibri"/>
                <a:sym typeface="Calibri"/>
              </a:rPr>
              <a:t>professional services (movers, gardeners, plumbers), restaurants, etc.</a:t>
            </a:r>
          </a:p>
          <a:p>
            <a:pPr marL="307975" marR="0" lvl="0" indent="-307975" algn="l" rtl="0">
              <a:spcBef>
                <a:spcPts val="0"/>
              </a:spcBef>
              <a:spcAft>
                <a:spcPts val="0"/>
              </a:spcAft>
              <a:buNone/>
            </a:pPr>
            <a:endParaRPr sz="2200" b="0" i="0" u="none" strike="noStrike" cap="none" baseline="0" dirty="0">
              <a:solidFill>
                <a:srgbClr val="D9D9D9"/>
              </a:solidFill>
              <a:latin typeface="Calibri"/>
              <a:ea typeface="Calibri"/>
              <a:cs typeface="Calibri"/>
              <a:sym typeface="Calibri"/>
            </a:endParaRPr>
          </a:p>
          <a:p>
            <a:pPr marL="307975" marR="0" lvl="0" indent="-307975" algn="l" rtl="0">
              <a:spcBef>
                <a:spcPts val="0"/>
              </a:spcBef>
              <a:spcAft>
                <a:spcPts val="0"/>
              </a:spcAft>
              <a:buClr>
                <a:srgbClr val="D9D9D9"/>
              </a:buClr>
              <a:buSzPct val="100000"/>
              <a:buFont typeface="Arial"/>
              <a:buChar char="•"/>
            </a:pPr>
            <a:r>
              <a:rPr lang="en-US" sz="2200" b="0" i="0" u="none" strike="noStrike" cap="none" baseline="0" dirty="0">
                <a:solidFill>
                  <a:srgbClr val="D9D9D9"/>
                </a:solidFill>
                <a:latin typeface="Calibri"/>
                <a:ea typeface="Calibri"/>
                <a:cs typeface="Calibri"/>
                <a:sym typeface="Calibri"/>
              </a:rPr>
              <a:t>Purchase many different ways: </a:t>
            </a:r>
          </a:p>
          <a:p>
            <a:pPr marL="765175" marR="0" lvl="5" indent="-333375" algn="l" rtl="0">
              <a:spcBef>
                <a:spcPts val="0"/>
              </a:spcBef>
              <a:buClr>
                <a:srgbClr val="D9D9D9"/>
              </a:buClr>
              <a:buSzPct val="100000"/>
              <a:buFont typeface="Arial"/>
              <a:buChar char="•"/>
            </a:pPr>
            <a:r>
              <a:rPr lang="en-US" sz="2200" b="0" i="0" u="none" strike="noStrike" cap="none" baseline="0" dirty="0">
                <a:solidFill>
                  <a:srgbClr val="D9D9D9"/>
                </a:solidFill>
                <a:latin typeface="Calibri"/>
                <a:ea typeface="Calibri"/>
                <a:cs typeface="Calibri"/>
                <a:sym typeface="Calibri"/>
              </a:rPr>
              <a:t>Impression package on a CPM (Cost Per Impression) basis</a:t>
            </a:r>
          </a:p>
          <a:p>
            <a:pPr marL="765175" marR="0" lvl="1" indent="-333375" algn="l" rtl="0">
              <a:spcBef>
                <a:spcPts val="0"/>
              </a:spcBef>
              <a:buClr>
                <a:srgbClr val="D9D9D9"/>
              </a:buClr>
              <a:buSzPct val="100000"/>
              <a:buFont typeface="Arial"/>
              <a:buChar char="•"/>
            </a:pPr>
            <a:r>
              <a:rPr lang="en-US" sz="2200" b="0" i="0" u="none" strike="noStrike" cap="none" baseline="0" dirty="0">
                <a:solidFill>
                  <a:srgbClr val="D9D9D9"/>
                </a:solidFill>
                <a:latin typeface="Calibri"/>
                <a:ea typeface="Calibri"/>
                <a:cs typeface="Calibri"/>
                <a:sym typeface="Calibri"/>
              </a:rPr>
              <a:t>Clicks on a CPC (Cost Per Click) basis</a:t>
            </a:r>
          </a:p>
          <a:p>
            <a:pPr marL="765175" marR="0" lvl="1" indent="-333375" algn="l" rtl="0">
              <a:spcBef>
                <a:spcPts val="0"/>
              </a:spcBef>
              <a:buClr>
                <a:srgbClr val="D9D9D9"/>
              </a:buClr>
              <a:buSzPct val="100000"/>
              <a:buFont typeface="Arial"/>
              <a:buChar char="•"/>
            </a:pPr>
            <a:r>
              <a:rPr lang="en-US" sz="2200" b="0" i="0" u="none" strike="noStrike" cap="none" baseline="0" dirty="0">
                <a:solidFill>
                  <a:srgbClr val="D9D9D9"/>
                </a:solidFill>
                <a:latin typeface="Calibri"/>
                <a:ea typeface="Calibri"/>
                <a:cs typeface="Calibri"/>
                <a:sym typeface="Calibri"/>
              </a:rPr>
              <a:t>Leads on a PPC (Pay Per Call) basis</a:t>
            </a:r>
          </a:p>
          <a:p>
            <a:pPr marL="765175" marR="0" lvl="1" indent="-1936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307975" algn="l" rtl="0">
              <a:spcBef>
                <a:spcPts val="0"/>
              </a:spcBef>
              <a:buClr>
                <a:srgbClr val="D9D9D9"/>
              </a:buClr>
              <a:buSzPct val="100000"/>
              <a:buFont typeface="Arial"/>
              <a:buChar char="•"/>
            </a:pPr>
            <a:r>
              <a:rPr lang="en-US" sz="2200" b="0" i="0" u="none" strike="noStrike" cap="none" baseline="0" dirty="0">
                <a:solidFill>
                  <a:srgbClr val="D9D9D9"/>
                </a:solidFill>
                <a:latin typeface="Calibri"/>
                <a:ea typeface="Calibri"/>
                <a:cs typeface="Calibri"/>
                <a:sym typeface="Calibri"/>
              </a:rPr>
              <a:t>Packages:</a:t>
            </a:r>
          </a:p>
          <a:p>
            <a:pPr marL="765175" marR="0" lvl="1" indent="-333375" algn="l" rtl="0">
              <a:spcBef>
                <a:spcPts val="0"/>
              </a:spcBef>
              <a:buClr>
                <a:srgbClr val="D9D9D9"/>
              </a:buClr>
              <a:buSzPct val="100000"/>
              <a:buFont typeface="Arial"/>
              <a:buChar char="•"/>
            </a:pPr>
            <a:r>
              <a:rPr lang="en-US" sz="2200" b="0" i="0" u="none" strike="noStrike" cap="none" baseline="0" dirty="0">
                <a:solidFill>
                  <a:srgbClr val="D9D9D9"/>
                </a:solidFill>
                <a:latin typeface="Calibri"/>
                <a:ea typeface="Calibri"/>
                <a:cs typeface="Calibri"/>
                <a:sym typeface="Calibri"/>
              </a:rPr>
              <a:t>CPM: $350 per month for 1,000 impressions</a:t>
            </a:r>
          </a:p>
          <a:p>
            <a:pPr marL="765175" marR="0" lvl="1" indent="-333375" algn="l" rtl="0">
              <a:spcBef>
                <a:spcPts val="0"/>
              </a:spcBef>
              <a:buClr>
                <a:srgbClr val="D9D9D9"/>
              </a:buClr>
              <a:buSzPct val="100000"/>
              <a:buFont typeface="Arial"/>
              <a:buChar char="•"/>
            </a:pPr>
            <a:r>
              <a:rPr lang="en-US" sz="2200" b="0" i="0" u="none" strike="noStrike" cap="none" baseline="0" dirty="0">
                <a:solidFill>
                  <a:srgbClr val="D9D9D9"/>
                </a:solidFill>
                <a:latin typeface="Calibri"/>
                <a:ea typeface="Calibri"/>
                <a:cs typeface="Calibri"/>
                <a:sym typeface="Calibri"/>
              </a:rPr>
              <a:t>CPC: Up to $350 per month for as many clicks as we can get you</a:t>
            </a:r>
          </a:p>
          <a:p>
            <a:pPr marL="765175" marR="0" lvl="1" indent="-193675" algn="l" rtl="0">
              <a:spcBef>
                <a:spcPts val="0"/>
              </a:spcBef>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168275" algn="l" rtl="0">
              <a:spcBef>
                <a:spcPts val="0"/>
              </a:spcBef>
              <a:spcAft>
                <a:spcPts val="0"/>
              </a:spcAft>
              <a:buClr>
                <a:srgbClr val="D9D9D9"/>
              </a:buClr>
              <a:buFont typeface="Arial"/>
              <a:buNone/>
            </a:pPr>
            <a:endParaRPr sz="2200" b="0" i="0" u="none" strike="noStrike" cap="none" baseline="0" dirty="0">
              <a:solidFill>
                <a:srgbClr val="D9D9D9"/>
              </a:solidFill>
              <a:latin typeface="Calibri"/>
              <a:ea typeface="Calibri"/>
              <a:cs typeface="Calibri"/>
              <a:sym typeface="Calibri"/>
            </a:endParaRPr>
          </a:p>
          <a:p>
            <a:pPr marL="307975" marR="0" lvl="0" indent="-307975" algn="l" rtl="0">
              <a:spcBef>
                <a:spcPts val="0"/>
              </a:spcBef>
              <a:spcAft>
                <a:spcPts val="0"/>
              </a:spcAft>
              <a:buNone/>
            </a:pPr>
            <a:endParaRPr sz="2200" b="0" i="0" u="none" strike="noStrike" cap="none" baseline="0" dirty="0">
              <a:solidFill>
                <a:srgbClr val="D9D9D9"/>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445"/>
        <p:cNvGrpSpPr/>
        <p:nvPr/>
      </p:nvGrpSpPr>
      <p:grpSpPr>
        <a:xfrm>
          <a:off x="0" y="0"/>
          <a:ext cx="0" cy="0"/>
          <a:chOff x="0" y="0"/>
          <a:chExt cx="0" cy="0"/>
        </a:xfrm>
      </p:grpSpPr>
      <p:sp>
        <p:nvSpPr>
          <p:cNvPr id="446" name="Shape 446"/>
          <p:cNvSpPr txBox="1"/>
          <p:nvPr/>
        </p:nvSpPr>
        <p:spPr>
          <a:xfrm>
            <a:off x="1216029" y="389469"/>
            <a:ext cx="6711899" cy="685999"/>
          </a:xfrm>
          <a:prstGeom prst="rect">
            <a:avLst/>
          </a:prstGeom>
          <a:noFill/>
          <a:ln>
            <a:noFill/>
          </a:ln>
        </p:spPr>
        <p:txBody>
          <a:bodyPr lIns="82250" tIns="41125" rIns="82250" bIns="41125" anchor="t" anchorCtr="0">
            <a:noAutofit/>
          </a:bodyPr>
          <a:lstStyle/>
          <a:p>
            <a:pPr marL="0" marR="0" lvl="0" indent="0" algn="ctr" rtl="0">
              <a:spcBef>
                <a:spcPts val="0"/>
              </a:spcBef>
              <a:buSzPct val="25000"/>
              <a:buNone/>
            </a:pPr>
            <a:r>
              <a:rPr lang="en-US" sz="2800" b="1" i="0" u="none" strike="noStrike" cap="none" baseline="0" dirty="0" err="1" smtClean="0">
                <a:solidFill>
                  <a:srgbClr val="FFFFFF"/>
                </a:solidFill>
                <a:latin typeface="Arial"/>
                <a:ea typeface="Arial"/>
                <a:cs typeface="Arial"/>
                <a:sym typeface="Arial"/>
              </a:rPr>
              <a:t>Vowpal</a:t>
            </a:r>
            <a:r>
              <a:rPr lang="en-US" sz="2800" b="1" i="0" u="none" strike="noStrike" cap="none" baseline="0" dirty="0" smtClean="0">
                <a:solidFill>
                  <a:srgbClr val="FFFFFF"/>
                </a:solidFill>
                <a:latin typeface="Arial"/>
                <a:ea typeface="Arial"/>
                <a:cs typeface="Arial"/>
                <a:sym typeface="Arial"/>
              </a:rPr>
              <a:t> </a:t>
            </a:r>
            <a:r>
              <a:rPr lang="en-US" sz="2800" b="1" i="0" u="none" strike="noStrike" cap="none" baseline="0" dirty="0" err="1" smtClean="0">
                <a:solidFill>
                  <a:srgbClr val="FFFFFF"/>
                </a:solidFill>
                <a:latin typeface="Arial"/>
                <a:ea typeface="Arial"/>
                <a:cs typeface="Arial"/>
                <a:sym typeface="Arial"/>
              </a:rPr>
              <a:t>Wabbit</a:t>
            </a:r>
            <a:r>
              <a:rPr lang="en-US" sz="2800" b="1" i="0" u="none" strike="noStrike" cap="none" baseline="0" dirty="0" smtClean="0">
                <a:solidFill>
                  <a:srgbClr val="FFFFFF"/>
                </a:solidFill>
                <a:latin typeface="Arial"/>
                <a:ea typeface="Arial"/>
                <a:cs typeface="Arial"/>
                <a:sym typeface="Arial"/>
              </a:rPr>
              <a:t> + </a:t>
            </a:r>
            <a:r>
              <a:rPr lang="en-US" sz="2800" b="1" i="0" u="none" strike="noStrike" cap="none" baseline="0" dirty="0" err="1" smtClean="0">
                <a:solidFill>
                  <a:srgbClr val="FFFFFF"/>
                </a:solidFill>
                <a:latin typeface="Arial"/>
                <a:ea typeface="Arial"/>
                <a:cs typeface="Arial"/>
                <a:sym typeface="Arial"/>
              </a:rPr>
              <a:t>mrJob</a:t>
            </a:r>
            <a:r>
              <a:rPr lang="en-US" sz="2800" b="1" i="0" u="none" strike="noStrike" cap="none" baseline="0" dirty="0" smtClean="0">
                <a:solidFill>
                  <a:srgbClr val="FFFFFF"/>
                </a:solidFill>
                <a:latin typeface="Arial"/>
                <a:ea typeface="Arial"/>
                <a:cs typeface="Arial"/>
                <a:sym typeface="Arial"/>
              </a:rPr>
              <a:t> on EMR</a:t>
            </a:r>
            <a:endParaRPr lang="en-US" sz="2800" b="1" i="0" u="none" strike="noStrike" cap="none" baseline="0" dirty="0">
              <a:solidFill>
                <a:srgbClr val="FFFFFF"/>
              </a:solidFill>
              <a:latin typeface="Arial"/>
              <a:ea typeface="Arial"/>
              <a:cs typeface="Arial"/>
              <a:sym typeface="Arial"/>
            </a:endParaRPr>
          </a:p>
        </p:txBody>
      </p:sp>
      <p:sp>
        <p:nvSpPr>
          <p:cNvPr id="447" name="Shape 447"/>
          <p:cNvSpPr/>
          <p:nvPr/>
        </p:nvSpPr>
        <p:spPr>
          <a:xfrm>
            <a:off x="1900675" y="1238637"/>
            <a:ext cx="5210100" cy="622399"/>
          </a:xfrm>
          <a:prstGeom prst="roundRect">
            <a:avLst>
              <a:gd name="adj" fmla="val 16667"/>
            </a:avLst>
          </a:prstGeom>
          <a:solidFill>
            <a:schemeClr val="accen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Feature Extraction</a:t>
            </a:r>
          </a:p>
        </p:txBody>
      </p:sp>
      <p:sp>
        <p:nvSpPr>
          <p:cNvPr id="448" name="Shape 448"/>
          <p:cNvSpPr/>
          <p:nvPr/>
        </p:nvSpPr>
        <p:spPr>
          <a:xfrm>
            <a:off x="1900675" y="4490167"/>
            <a:ext cx="975300" cy="1222799"/>
          </a:xfrm>
          <a:prstGeom prst="roundRect">
            <a:avLst>
              <a:gd name="adj" fmla="val 16667"/>
            </a:avLst>
          </a:prstGeom>
          <a:solidFill>
            <a:schemeClr val="accen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Grid Search Point</a:t>
            </a:r>
          </a:p>
        </p:txBody>
      </p:sp>
      <p:cxnSp>
        <p:nvCxnSpPr>
          <p:cNvPr id="449" name="Shape 449"/>
          <p:cNvCxnSpPr>
            <a:endCxn id="448" idx="0"/>
          </p:cNvCxnSpPr>
          <p:nvPr/>
        </p:nvCxnSpPr>
        <p:spPr>
          <a:xfrm flipH="1">
            <a:off x="2388325" y="3500467"/>
            <a:ext cx="1538100" cy="989700"/>
          </a:xfrm>
          <a:prstGeom prst="straightConnector1">
            <a:avLst/>
          </a:prstGeom>
          <a:noFill/>
          <a:ln w="19050" cap="flat">
            <a:solidFill>
              <a:schemeClr val="accent2"/>
            </a:solidFill>
            <a:prstDash val="solid"/>
            <a:round/>
            <a:headEnd type="none" w="med" len="med"/>
            <a:tailEnd type="triangle" w="lg" len="lg"/>
          </a:ln>
        </p:spPr>
      </p:cxnSp>
      <p:sp>
        <p:nvSpPr>
          <p:cNvPr id="450" name="Shape 450"/>
          <p:cNvSpPr/>
          <p:nvPr/>
        </p:nvSpPr>
        <p:spPr>
          <a:xfrm>
            <a:off x="2967475" y="4490167"/>
            <a:ext cx="975300" cy="1222799"/>
          </a:xfrm>
          <a:prstGeom prst="roundRect">
            <a:avLst>
              <a:gd name="adj" fmla="val 16667"/>
            </a:avLst>
          </a:prstGeom>
          <a:solidFill>
            <a:schemeClr val="accen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Grid Search Point</a:t>
            </a:r>
          </a:p>
        </p:txBody>
      </p:sp>
      <p:cxnSp>
        <p:nvCxnSpPr>
          <p:cNvPr id="451" name="Shape 451"/>
          <p:cNvCxnSpPr>
            <a:endCxn id="450" idx="0"/>
          </p:cNvCxnSpPr>
          <p:nvPr/>
        </p:nvCxnSpPr>
        <p:spPr>
          <a:xfrm flipH="1">
            <a:off x="3455124" y="3834667"/>
            <a:ext cx="643200" cy="655500"/>
          </a:xfrm>
          <a:prstGeom prst="straightConnector1">
            <a:avLst/>
          </a:prstGeom>
          <a:noFill/>
          <a:ln w="19050" cap="flat">
            <a:solidFill>
              <a:schemeClr val="accent2"/>
            </a:solidFill>
            <a:prstDash val="solid"/>
            <a:round/>
            <a:headEnd type="none" w="med" len="med"/>
            <a:tailEnd type="triangle" w="lg" len="lg"/>
          </a:ln>
        </p:spPr>
      </p:cxnSp>
      <p:sp>
        <p:nvSpPr>
          <p:cNvPr id="452" name="Shape 452"/>
          <p:cNvSpPr/>
          <p:nvPr/>
        </p:nvSpPr>
        <p:spPr>
          <a:xfrm>
            <a:off x="4034275" y="4490167"/>
            <a:ext cx="975300" cy="1222799"/>
          </a:xfrm>
          <a:prstGeom prst="roundRect">
            <a:avLst>
              <a:gd name="adj" fmla="val 16667"/>
            </a:avLst>
          </a:prstGeom>
          <a:solidFill>
            <a:schemeClr val="accen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Grid Search Point</a:t>
            </a:r>
          </a:p>
        </p:txBody>
      </p:sp>
      <p:cxnSp>
        <p:nvCxnSpPr>
          <p:cNvPr id="453" name="Shape 453"/>
          <p:cNvCxnSpPr>
            <a:endCxn id="452" idx="0"/>
          </p:cNvCxnSpPr>
          <p:nvPr/>
        </p:nvCxnSpPr>
        <p:spPr>
          <a:xfrm>
            <a:off x="4513825" y="3972967"/>
            <a:ext cx="8100" cy="517200"/>
          </a:xfrm>
          <a:prstGeom prst="straightConnector1">
            <a:avLst/>
          </a:prstGeom>
          <a:noFill/>
          <a:ln w="19050" cap="flat">
            <a:solidFill>
              <a:schemeClr val="accent2"/>
            </a:solidFill>
            <a:prstDash val="solid"/>
            <a:round/>
            <a:headEnd type="none" w="med" len="med"/>
            <a:tailEnd type="triangle" w="lg" len="lg"/>
          </a:ln>
        </p:spPr>
      </p:cxnSp>
      <p:sp>
        <p:nvSpPr>
          <p:cNvPr id="454" name="Shape 454"/>
          <p:cNvSpPr/>
          <p:nvPr/>
        </p:nvSpPr>
        <p:spPr>
          <a:xfrm>
            <a:off x="5101075" y="4490167"/>
            <a:ext cx="975300" cy="1222799"/>
          </a:xfrm>
          <a:prstGeom prst="roundRect">
            <a:avLst>
              <a:gd name="adj" fmla="val 16667"/>
            </a:avLst>
          </a:prstGeom>
          <a:solidFill>
            <a:schemeClr val="accen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Grid Search Point</a:t>
            </a:r>
          </a:p>
        </p:txBody>
      </p:sp>
      <p:cxnSp>
        <p:nvCxnSpPr>
          <p:cNvPr id="455" name="Shape 455"/>
          <p:cNvCxnSpPr>
            <a:endCxn id="454" idx="0"/>
          </p:cNvCxnSpPr>
          <p:nvPr/>
        </p:nvCxnSpPr>
        <p:spPr>
          <a:xfrm>
            <a:off x="4929025" y="3834667"/>
            <a:ext cx="659700" cy="655500"/>
          </a:xfrm>
          <a:prstGeom prst="straightConnector1">
            <a:avLst/>
          </a:prstGeom>
          <a:noFill/>
          <a:ln w="19050" cap="flat">
            <a:solidFill>
              <a:schemeClr val="accent2"/>
            </a:solidFill>
            <a:prstDash val="solid"/>
            <a:round/>
            <a:headEnd type="none" w="med" len="med"/>
            <a:tailEnd type="triangle" w="lg" len="lg"/>
          </a:ln>
        </p:spPr>
      </p:cxnSp>
      <p:sp>
        <p:nvSpPr>
          <p:cNvPr id="456" name="Shape 456"/>
          <p:cNvSpPr/>
          <p:nvPr/>
        </p:nvSpPr>
        <p:spPr>
          <a:xfrm>
            <a:off x="6167875" y="4490167"/>
            <a:ext cx="975300" cy="1222799"/>
          </a:xfrm>
          <a:prstGeom prst="roundRect">
            <a:avLst>
              <a:gd name="adj" fmla="val 16667"/>
            </a:avLst>
          </a:prstGeom>
          <a:solidFill>
            <a:schemeClr val="accen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Grid Search Point</a:t>
            </a:r>
          </a:p>
        </p:txBody>
      </p:sp>
      <p:cxnSp>
        <p:nvCxnSpPr>
          <p:cNvPr id="457" name="Shape 457"/>
          <p:cNvCxnSpPr>
            <a:endCxn id="456" idx="0"/>
          </p:cNvCxnSpPr>
          <p:nvPr/>
        </p:nvCxnSpPr>
        <p:spPr>
          <a:xfrm>
            <a:off x="5101224" y="3500467"/>
            <a:ext cx="1554300" cy="989700"/>
          </a:xfrm>
          <a:prstGeom prst="straightConnector1">
            <a:avLst/>
          </a:prstGeom>
          <a:noFill/>
          <a:ln w="19050" cap="flat">
            <a:solidFill>
              <a:schemeClr val="accent2"/>
            </a:solidFill>
            <a:prstDash val="solid"/>
            <a:round/>
            <a:headEnd type="none" w="med" len="med"/>
            <a:tailEnd type="triangle" w="lg" len="lg"/>
          </a:ln>
        </p:spPr>
      </p:cxnSp>
      <p:sp>
        <p:nvSpPr>
          <p:cNvPr id="458" name="Shape 458"/>
          <p:cNvSpPr/>
          <p:nvPr/>
        </p:nvSpPr>
        <p:spPr>
          <a:xfrm>
            <a:off x="3926400" y="3028000"/>
            <a:ext cx="1174800" cy="944799"/>
          </a:xfrm>
          <a:prstGeom prst="ellipse">
            <a:avLst/>
          </a:prstGeom>
          <a:solidFill>
            <a:schemeClr val="accen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400" b="0" i="0" u="none" strike="noStrike" cap="none" baseline="0">
                <a:solidFill>
                  <a:srgbClr val="000000"/>
                </a:solidFill>
                <a:latin typeface="Arial"/>
                <a:ea typeface="Arial"/>
                <a:cs typeface="Arial"/>
                <a:sym typeface="Arial"/>
              </a:rPr>
              <a:t>S3</a:t>
            </a:r>
          </a:p>
        </p:txBody>
      </p:sp>
      <p:sp>
        <p:nvSpPr>
          <p:cNvPr id="459" name="Shape 459"/>
          <p:cNvSpPr/>
          <p:nvPr/>
        </p:nvSpPr>
        <p:spPr>
          <a:xfrm>
            <a:off x="4293180" y="2295633"/>
            <a:ext cx="425099" cy="655600"/>
          </a:xfrm>
          <a:prstGeom prst="downArrow">
            <a:avLst>
              <a:gd name="adj1" fmla="val 50000"/>
              <a:gd name="adj2" fmla="val 50000"/>
            </a:avLst>
          </a:prstGeom>
          <a:solidFill>
            <a:schemeClr val="accen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None/>
            </a:pPr>
            <a:endParaRPr sz="1400" b="0" i="0" u="none" strike="noStrike" cap="none" baseline="0">
              <a:solidFill>
                <a:srgbClr val="000000"/>
              </a:solidFill>
              <a:latin typeface="Arial"/>
              <a:ea typeface="Arial"/>
              <a:cs typeface="Arial"/>
              <a:sym typeface="Arial"/>
            </a:endParaRPr>
          </a:p>
        </p:txBody>
      </p:sp>
      <p:sp>
        <p:nvSpPr>
          <p:cNvPr id="460" name="Shape 460"/>
          <p:cNvSpPr txBox="1"/>
          <p:nvPr/>
        </p:nvSpPr>
        <p:spPr>
          <a:xfrm>
            <a:off x="816950" y="2645400"/>
            <a:ext cx="4801800" cy="746799"/>
          </a:xfrm>
          <a:prstGeom prst="rect">
            <a:avLst/>
          </a:prstGeom>
          <a:noFill/>
          <a:ln>
            <a:noFill/>
          </a:ln>
        </p:spPr>
        <p:txBody>
          <a:bodyPr lIns="91425" tIns="91425" rIns="91425" bIns="91425" anchor="t" anchorCtr="0">
            <a:noAutofit/>
          </a:bodyPr>
          <a:lstStyle/>
          <a:p>
            <a:pPr marL="0" marR="0" lvl="0" indent="0" algn="l" rtl="0">
              <a:spcBef>
                <a:spcPts val="0"/>
              </a:spcBef>
              <a:buNone/>
            </a:pPr>
            <a:endParaRPr sz="1400" b="0" i="0" u="none" strike="noStrike" cap="none" baseline="0">
              <a:solidFill>
                <a:srgbClr val="000000"/>
              </a:solidFill>
              <a:latin typeface="Arial"/>
              <a:ea typeface="Arial"/>
              <a:cs typeface="Arial"/>
              <a:sym typeface="Arial"/>
            </a:endParaRPr>
          </a:p>
        </p:txBody>
      </p:sp>
      <p:sp>
        <p:nvSpPr>
          <p:cNvPr id="461" name="Shape 461"/>
          <p:cNvSpPr txBox="1"/>
          <p:nvPr/>
        </p:nvSpPr>
        <p:spPr>
          <a:xfrm>
            <a:off x="250075" y="2224233"/>
            <a:ext cx="1174800" cy="800399"/>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1400" b="0" i="0" u="none" strike="noStrike" cap="none" baseline="0">
                <a:solidFill>
                  <a:srgbClr val="FBC01E"/>
                </a:solidFill>
                <a:latin typeface="Arial"/>
                <a:ea typeface="Arial"/>
                <a:cs typeface="Arial"/>
                <a:sym typeface="Arial"/>
              </a:rPr>
              <a:t>Extraction</a:t>
            </a:r>
          </a:p>
          <a:p>
            <a:pPr marL="0" marR="0" lvl="0" indent="0" algn="ctr" rtl="0">
              <a:spcBef>
                <a:spcPts val="0"/>
              </a:spcBef>
              <a:buSzPct val="25000"/>
              <a:buNone/>
            </a:pPr>
            <a:r>
              <a:rPr lang="en-US" sz="1400" b="0" i="0" u="none" strike="noStrike" cap="none" baseline="0">
                <a:solidFill>
                  <a:srgbClr val="FBC01E"/>
                </a:solidFill>
                <a:latin typeface="Arial"/>
                <a:ea typeface="Arial"/>
                <a:cs typeface="Arial"/>
                <a:sym typeface="Arial"/>
              </a:rPr>
              <a:t>Batch</a:t>
            </a:r>
          </a:p>
        </p:txBody>
      </p:sp>
      <p:sp>
        <p:nvSpPr>
          <p:cNvPr id="462" name="Shape 462"/>
          <p:cNvSpPr txBox="1"/>
          <p:nvPr/>
        </p:nvSpPr>
        <p:spPr>
          <a:xfrm>
            <a:off x="250075" y="4168432"/>
            <a:ext cx="1174800" cy="800399"/>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1400" b="0" i="0" u="none" strike="noStrike" cap="none" baseline="0">
                <a:solidFill>
                  <a:srgbClr val="FBC01E"/>
                </a:solidFill>
                <a:latin typeface="Arial"/>
                <a:ea typeface="Arial"/>
                <a:cs typeface="Arial"/>
                <a:sym typeface="Arial"/>
              </a:rPr>
              <a:t>Training</a:t>
            </a:r>
          </a:p>
          <a:p>
            <a:pPr marL="0" marR="0" lvl="0" indent="0" algn="ctr" rtl="0">
              <a:spcBef>
                <a:spcPts val="0"/>
              </a:spcBef>
              <a:buSzPct val="25000"/>
              <a:buNone/>
            </a:pPr>
            <a:r>
              <a:rPr lang="en-US" sz="1400" b="0" i="0" u="none" strike="noStrike" cap="none" baseline="0">
                <a:solidFill>
                  <a:srgbClr val="FBC01E"/>
                </a:solidFill>
                <a:latin typeface="Arial"/>
                <a:ea typeface="Arial"/>
                <a:cs typeface="Arial"/>
                <a:sym typeface="Arial"/>
              </a:rPr>
              <a:t>Batch</a:t>
            </a:r>
          </a:p>
        </p:txBody>
      </p:sp>
      <p:sp>
        <p:nvSpPr>
          <p:cNvPr id="463" name="Shape 463"/>
          <p:cNvSpPr/>
          <p:nvPr/>
        </p:nvSpPr>
        <p:spPr>
          <a:xfrm>
            <a:off x="1367150" y="1543437"/>
            <a:ext cx="291900" cy="1956798"/>
          </a:xfrm>
          <a:prstGeom prst="leftBrace">
            <a:avLst>
              <a:gd name="adj1" fmla="val 8333"/>
              <a:gd name="adj2" fmla="val 50000"/>
            </a:avLst>
          </a:prstGeom>
          <a:noFill/>
          <a:ln w="19050" cap="flat">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None/>
            </a:pPr>
            <a:endParaRPr sz="1400" b="0" i="0" u="none" strike="noStrike" cap="none" baseline="0">
              <a:solidFill>
                <a:srgbClr val="000000"/>
              </a:solidFill>
              <a:latin typeface="Arial"/>
              <a:ea typeface="Arial"/>
              <a:cs typeface="Arial"/>
              <a:sym typeface="Arial"/>
            </a:endParaRPr>
          </a:p>
        </p:txBody>
      </p:sp>
      <p:sp>
        <p:nvSpPr>
          <p:cNvPr id="464" name="Shape 464"/>
          <p:cNvSpPr/>
          <p:nvPr/>
        </p:nvSpPr>
        <p:spPr>
          <a:xfrm>
            <a:off x="1367150" y="3575437"/>
            <a:ext cx="291900" cy="1956798"/>
          </a:xfrm>
          <a:prstGeom prst="leftBrace">
            <a:avLst>
              <a:gd name="adj1" fmla="val 8333"/>
              <a:gd name="adj2" fmla="val 50000"/>
            </a:avLst>
          </a:prstGeom>
          <a:noFill/>
          <a:ln w="19050" cap="flat">
            <a:solidFill>
              <a:schemeClr val="accent3"/>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None/>
            </a:pPr>
            <a:endParaRPr sz="1400" b="0" i="0" u="none" strike="noStrike" cap="none" baseline="0">
              <a:solidFill>
                <a:srgbClr val="000000"/>
              </a:solidFill>
              <a:latin typeface="Arial"/>
              <a:ea typeface="Arial"/>
              <a:cs typeface="Arial"/>
              <a:sym typeface="Arial"/>
            </a:endParaRPr>
          </a:p>
        </p:txBody>
      </p:sp>
      <p:cxnSp>
        <p:nvCxnSpPr>
          <p:cNvPr id="465" name="Shape 465"/>
          <p:cNvCxnSpPr/>
          <p:nvPr/>
        </p:nvCxnSpPr>
        <p:spPr>
          <a:xfrm flipH="1">
            <a:off x="1934124" y="2050865"/>
            <a:ext cx="1984200" cy="800"/>
          </a:xfrm>
          <a:prstGeom prst="straightConnector1">
            <a:avLst/>
          </a:prstGeom>
          <a:noFill/>
          <a:ln w="19050" cap="flat">
            <a:solidFill>
              <a:schemeClr val="accent3"/>
            </a:solidFill>
            <a:prstDash val="solid"/>
            <a:round/>
            <a:headEnd type="none" w="med" len="med"/>
            <a:tailEnd type="triangle" w="lg" len="lg"/>
          </a:ln>
        </p:spPr>
      </p:cxnSp>
      <p:cxnSp>
        <p:nvCxnSpPr>
          <p:cNvPr id="466" name="Shape 466"/>
          <p:cNvCxnSpPr/>
          <p:nvPr/>
        </p:nvCxnSpPr>
        <p:spPr>
          <a:xfrm>
            <a:off x="5093125" y="2050865"/>
            <a:ext cx="1992600" cy="22800"/>
          </a:xfrm>
          <a:prstGeom prst="straightConnector1">
            <a:avLst/>
          </a:prstGeom>
          <a:noFill/>
          <a:ln w="19050" cap="flat">
            <a:solidFill>
              <a:schemeClr val="accent3"/>
            </a:solidFill>
            <a:prstDash val="solid"/>
            <a:round/>
            <a:headEnd type="none" w="med" len="med"/>
            <a:tailEnd type="triangle" w="lg" len="lg"/>
          </a:ln>
        </p:spPr>
      </p:cxnSp>
      <p:sp>
        <p:nvSpPr>
          <p:cNvPr id="467" name="Shape 467"/>
          <p:cNvSpPr txBox="1"/>
          <p:nvPr/>
        </p:nvSpPr>
        <p:spPr>
          <a:xfrm>
            <a:off x="3918325" y="1782067"/>
            <a:ext cx="1174800" cy="537598"/>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1400" b="0" i="0" u="none" strike="noStrike" cap="none" baseline="0">
                <a:solidFill>
                  <a:srgbClr val="FBC01E"/>
                </a:solidFill>
                <a:latin typeface="Arial"/>
                <a:ea typeface="Arial"/>
                <a:cs typeface="Arial"/>
                <a:sym typeface="Arial"/>
              </a:rPr>
              <a:t>Scalable</a:t>
            </a:r>
          </a:p>
        </p:txBody>
      </p:sp>
      <p:sp>
        <p:nvSpPr>
          <p:cNvPr id="468" name="Shape 468"/>
          <p:cNvSpPr/>
          <p:nvPr/>
        </p:nvSpPr>
        <p:spPr>
          <a:xfrm>
            <a:off x="4914980" y="5532237"/>
            <a:ext cx="840455" cy="699263"/>
          </a:xfrm>
          <a:prstGeom prst="cloud">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200" b="0" i="0" u="none" strike="noStrike" cap="none" baseline="0">
                <a:solidFill>
                  <a:srgbClr val="000000"/>
                </a:solidFill>
                <a:latin typeface="Arial"/>
                <a:ea typeface="Arial"/>
                <a:cs typeface="Arial"/>
                <a:sym typeface="Arial"/>
              </a:rPr>
              <a:t>EMR</a:t>
            </a:r>
          </a:p>
        </p:txBody>
      </p:sp>
      <p:sp>
        <p:nvSpPr>
          <p:cNvPr id="469" name="Shape 469"/>
          <p:cNvSpPr/>
          <p:nvPr/>
        </p:nvSpPr>
        <p:spPr>
          <a:xfrm>
            <a:off x="1607804" y="5535869"/>
            <a:ext cx="840455" cy="699263"/>
          </a:xfrm>
          <a:prstGeom prst="cloud">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200" b="0" i="0" u="none" strike="noStrike" cap="none" baseline="0">
                <a:solidFill>
                  <a:srgbClr val="000000"/>
                </a:solidFill>
                <a:latin typeface="Arial"/>
                <a:ea typeface="Arial"/>
                <a:cs typeface="Arial"/>
                <a:sym typeface="Arial"/>
              </a:rPr>
              <a:t>EMR</a:t>
            </a:r>
          </a:p>
        </p:txBody>
      </p:sp>
      <p:sp>
        <p:nvSpPr>
          <p:cNvPr id="470" name="Shape 470"/>
          <p:cNvSpPr/>
          <p:nvPr/>
        </p:nvSpPr>
        <p:spPr>
          <a:xfrm>
            <a:off x="2763065" y="5532237"/>
            <a:ext cx="840455" cy="699263"/>
          </a:xfrm>
          <a:prstGeom prst="cloud">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200" b="0" i="0" u="none" strike="noStrike" cap="none" baseline="0">
                <a:solidFill>
                  <a:srgbClr val="000000"/>
                </a:solidFill>
                <a:latin typeface="Arial"/>
                <a:ea typeface="Arial"/>
                <a:cs typeface="Arial"/>
                <a:sym typeface="Arial"/>
              </a:rPr>
              <a:t>EMR</a:t>
            </a:r>
          </a:p>
        </p:txBody>
      </p:sp>
      <p:sp>
        <p:nvSpPr>
          <p:cNvPr id="471" name="Shape 471"/>
          <p:cNvSpPr/>
          <p:nvPr/>
        </p:nvSpPr>
        <p:spPr>
          <a:xfrm>
            <a:off x="3845105" y="5535869"/>
            <a:ext cx="840455" cy="699263"/>
          </a:xfrm>
          <a:prstGeom prst="cloud">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200" b="0" i="0" u="none" strike="noStrike" cap="none" baseline="0">
                <a:solidFill>
                  <a:srgbClr val="000000"/>
                </a:solidFill>
                <a:latin typeface="Arial"/>
                <a:ea typeface="Arial"/>
                <a:cs typeface="Arial"/>
                <a:sym typeface="Arial"/>
              </a:rPr>
              <a:t>EMR</a:t>
            </a:r>
          </a:p>
        </p:txBody>
      </p:sp>
      <p:sp>
        <p:nvSpPr>
          <p:cNvPr id="472" name="Shape 472"/>
          <p:cNvSpPr/>
          <p:nvPr/>
        </p:nvSpPr>
        <p:spPr>
          <a:xfrm>
            <a:off x="6041430" y="5532237"/>
            <a:ext cx="840455" cy="699263"/>
          </a:xfrm>
          <a:prstGeom prst="cloud">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200" b="0" i="0" u="none" strike="noStrike" cap="none" baseline="0">
                <a:solidFill>
                  <a:srgbClr val="000000"/>
                </a:solidFill>
                <a:latin typeface="Arial"/>
                <a:ea typeface="Arial"/>
                <a:cs typeface="Arial"/>
                <a:sym typeface="Arial"/>
              </a:rPr>
              <a:t>EMR</a:t>
            </a:r>
          </a:p>
        </p:txBody>
      </p:sp>
      <p:sp>
        <p:nvSpPr>
          <p:cNvPr id="473" name="Shape 473"/>
          <p:cNvSpPr/>
          <p:nvPr/>
        </p:nvSpPr>
        <p:spPr>
          <a:xfrm>
            <a:off x="6910454" y="1423170"/>
            <a:ext cx="840455" cy="699263"/>
          </a:xfrm>
          <a:prstGeom prst="cloud">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spcBef>
                <a:spcPts val="0"/>
              </a:spcBef>
              <a:buSzPct val="25000"/>
              <a:buNone/>
            </a:pPr>
            <a:r>
              <a:rPr lang="en-US" sz="1200" b="0" i="0" u="none" strike="noStrike" cap="none" baseline="0" dirty="0" smtClean="0">
                <a:solidFill>
                  <a:srgbClr val="000000"/>
                </a:solidFill>
                <a:latin typeface="Arial"/>
                <a:ea typeface="Arial"/>
                <a:cs typeface="Arial"/>
                <a:sym typeface="Arial"/>
              </a:rPr>
              <a:t>EMR</a:t>
            </a:r>
            <a:endParaRPr lang="en-US" sz="1200" b="0" i="0" u="none" strike="noStrike" cap="none" baseline="0" dirty="0">
              <a:solidFill>
                <a:srgbClr val="000000"/>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478"/>
        <p:cNvGrpSpPr/>
        <p:nvPr/>
      </p:nvGrpSpPr>
      <p:grpSpPr>
        <a:xfrm>
          <a:off x="0" y="0"/>
          <a:ext cx="0" cy="0"/>
          <a:chOff x="0" y="0"/>
          <a:chExt cx="0" cy="0"/>
        </a:xfrm>
      </p:grpSpPr>
      <p:graphicFrame>
        <p:nvGraphicFramePr>
          <p:cNvPr id="31" name="Table 30"/>
          <p:cNvGraphicFramePr>
            <a:graphicFrameLocks noGrp="1"/>
          </p:cNvGraphicFramePr>
          <p:nvPr/>
        </p:nvGraphicFramePr>
        <p:xfrm>
          <a:off x="3324201" y="2013182"/>
          <a:ext cx="5055653" cy="2670931"/>
        </p:xfrm>
        <a:graphic>
          <a:graphicData uri="http://schemas.openxmlformats.org/drawingml/2006/table">
            <a:tbl>
              <a:tblPr firstRow="1" bandRow="1">
                <a:tableStyleId>{C01C4F37-DCA2-4064-8BA8-243492E3C44B}</a:tableStyleId>
              </a:tblPr>
              <a:tblGrid>
                <a:gridCol w="2281466"/>
                <a:gridCol w="924729"/>
                <a:gridCol w="679605"/>
                <a:gridCol w="1169853"/>
              </a:tblGrid>
              <a:tr h="799641">
                <a:tc>
                  <a:txBody>
                    <a:bodyPr/>
                    <a:lstStyle/>
                    <a:p>
                      <a:r>
                        <a:rPr lang="en-US" dirty="0" smtClean="0">
                          <a:solidFill>
                            <a:schemeClr val="bg1"/>
                          </a:solidFill>
                        </a:rPr>
                        <a:t>Past</a:t>
                      </a:r>
                      <a:r>
                        <a:rPr lang="en-US" baseline="0" dirty="0" smtClean="0">
                          <a:solidFill>
                            <a:schemeClr val="bg1"/>
                          </a:solidFill>
                        </a:rPr>
                        <a:t> Shown Ads</a:t>
                      </a:r>
                      <a:endParaRPr lang="en-US"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solidFill>
                            <a:schemeClr val="bg1"/>
                          </a:solidFill>
                        </a:rPr>
                        <a:t>Click</a:t>
                      </a:r>
                      <a:r>
                        <a:rPr lang="en-US" baseline="0" dirty="0" smtClean="0">
                          <a:solidFill>
                            <a:schemeClr val="bg1"/>
                          </a:solidFill>
                        </a:rPr>
                        <a:t> or No-Click</a:t>
                      </a:r>
                    </a:p>
                    <a:p>
                      <a:r>
                        <a:rPr lang="en-US" baseline="0" dirty="0" smtClean="0">
                          <a:solidFill>
                            <a:schemeClr val="bg1"/>
                          </a:solidFill>
                        </a:rPr>
                        <a:t>(y)</a:t>
                      </a:r>
                      <a:endParaRPr lang="en-US"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solidFill>
                            <a:schemeClr val="bg1"/>
                          </a:solidFill>
                        </a:rPr>
                        <a:t>pCTR</a:t>
                      </a:r>
                      <a:endParaRPr lang="en-US"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solidFill>
                            <a:schemeClr val="bg1"/>
                          </a:solidFill>
                        </a:rPr>
                        <a:t>MXE</a:t>
                      </a:r>
                      <a:endParaRPr lang="en-US"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935645">
                <a:tc>
                  <a:txBody>
                    <a:bodyPr/>
                    <a:lstStyle/>
                    <a:p>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baseline="0" dirty="0" smtClean="0">
                          <a:solidFill>
                            <a:schemeClr val="bg1"/>
                          </a:solidFill>
                        </a:rPr>
                        <a:t>Click (1)</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baseline="0" dirty="0" smtClean="0">
                          <a:solidFill>
                            <a:schemeClr val="bg1"/>
                          </a:solidFill>
                        </a:rPr>
                        <a:t>0.99</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baseline="0" dirty="0" smtClean="0">
                          <a:solidFill>
                            <a:schemeClr val="bg1"/>
                          </a:solidFill>
                        </a:rPr>
                        <a:t>Log(0.99)</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935645">
                <a:tc>
                  <a:txBody>
                    <a:bodyPr/>
                    <a:lstStyle/>
                    <a:p>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baseline="0" dirty="0" smtClean="0">
                          <a:solidFill>
                            <a:schemeClr val="bg1"/>
                          </a:solidFill>
                        </a:rPr>
                        <a:t>No-Click (0)</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baseline="0" dirty="0" smtClean="0">
                          <a:solidFill>
                            <a:schemeClr val="bg1"/>
                          </a:solidFill>
                        </a:rPr>
                        <a:t>0.01</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baseline="0" dirty="0" smtClean="0">
                          <a:solidFill>
                            <a:schemeClr val="bg1"/>
                          </a:solidFill>
                        </a:rPr>
                        <a:t>Log(1-0.01)</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bl>
          </a:graphicData>
        </a:graphic>
      </p:graphicFrame>
      <p:sp>
        <p:nvSpPr>
          <p:cNvPr id="479" name="Shape 479"/>
          <p:cNvSpPr txBox="1">
            <a:spLocks noGrp="1"/>
          </p:cNvSpPr>
          <p:nvPr>
            <p:ph type="title"/>
          </p:nvPr>
        </p:nvSpPr>
        <p:spPr>
          <a:xfrm>
            <a:off x="457200" y="-233948"/>
            <a:ext cx="8229600" cy="1143200"/>
          </a:xfrm>
          <a:prstGeom prst="rect">
            <a:avLst/>
          </a:prstGeom>
          <a:noFill/>
          <a:ln>
            <a:noFill/>
          </a:ln>
        </p:spPr>
        <p:txBody>
          <a:bodyPr lIns="91425" tIns="91425" rIns="91425" bIns="91425" anchor="ctr" anchorCtr="0">
            <a:noAutofit/>
          </a:bodyPr>
          <a:lstStyle/>
          <a:p>
            <a:pPr marL="0" marR="0" lvl="0" indent="0" algn="ctr" rtl="0">
              <a:spcBef>
                <a:spcPts val="0"/>
              </a:spcBef>
              <a:spcAft>
                <a:spcPts val="0"/>
              </a:spcAft>
              <a:buClr>
                <a:srgbClr val="EFEFEF"/>
              </a:buClr>
              <a:buSzPct val="25000"/>
              <a:buFont typeface="Arial"/>
              <a:buNone/>
            </a:pPr>
            <a:r>
              <a:rPr lang="en-US" sz="2400" b="1" dirty="0" smtClean="0">
                <a:solidFill>
                  <a:srgbClr val="EFEFEF"/>
                </a:solidFill>
              </a:rPr>
              <a:t>CTR Prediction Performance – Offline (or Training)</a:t>
            </a:r>
            <a:endParaRPr lang="en-US" sz="2400" b="1" i="0" u="none" strike="noStrike" cap="none" baseline="0" dirty="0">
              <a:solidFill>
                <a:srgbClr val="EFEFEF"/>
              </a:solidFill>
              <a:latin typeface="Arial"/>
              <a:ea typeface="Arial"/>
              <a:cs typeface="Arial"/>
              <a:sym typeface="Arial"/>
            </a:endParaRPr>
          </a:p>
        </p:txBody>
      </p:sp>
      <p:pic>
        <p:nvPicPr>
          <p:cNvPr id="22" name="Shape 148"/>
          <p:cNvPicPr preferRelativeResize="0"/>
          <p:nvPr/>
        </p:nvPicPr>
        <p:blipFill rotWithShape="1">
          <a:blip r:embed="rId3">
            <a:alphaModFix/>
          </a:blip>
          <a:srcRect b="67804"/>
          <a:stretch/>
        </p:blipFill>
        <p:spPr>
          <a:xfrm>
            <a:off x="3540605" y="3024868"/>
            <a:ext cx="1915834" cy="647559"/>
          </a:xfrm>
          <a:prstGeom prst="rect">
            <a:avLst/>
          </a:prstGeom>
          <a:noFill/>
          <a:ln>
            <a:noFill/>
          </a:ln>
        </p:spPr>
      </p:pic>
      <p:grpSp>
        <p:nvGrpSpPr>
          <p:cNvPr id="24" name="Group 23"/>
          <p:cNvGrpSpPr/>
          <p:nvPr/>
        </p:nvGrpSpPr>
        <p:grpSpPr>
          <a:xfrm>
            <a:off x="125595" y="909253"/>
            <a:ext cx="2796762" cy="1899193"/>
            <a:chOff x="1" y="789829"/>
            <a:chExt cx="5488608" cy="3486493"/>
          </a:xfrm>
        </p:grpSpPr>
        <p:pic>
          <p:nvPicPr>
            <p:cNvPr id="25" name="Shape 148"/>
            <p:cNvPicPr preferRelativeResize="0"/>
            <p:nvPr/>
          </p:nvPicPr>
          <p:blipFill rotWithShape="1">
            <a:blip r:embed="rId3">
              <a:alphaModFix/>
            </a:blip>
            <a:srcRect t="66473"/>
            <a:stretch/>
          </p:blipFill>
          <p:spPr>
            <a:xfrm>
              <a:off x="1" y="2780090"/>
              <a:ext cx="5488608" cy="1496232"/>
            </a:xfrm>
            <a:prstGeom prst="rect">
              <a:avLst/>
            </a:prstGeom>
            <a:noFill/>
            <a:ln>
              <a:noFill/>
            </a:ln>
          </p:spPr>
        </p:pic>
        <p:pic>
          <p:nvPicPr>
            <p:cNvPr id="26" name="Shape 148"/>
            <p:cNvPicPr preferRelativeResize="0"/>
            <p:nvPr/>
          </p:nvPicPr>
          <p:blipFill rotWithShape="1">
            <a:blip r:embed="rId3">
              <a:alphaModFix/>
            </a:blip>
            <a:srcRect b="67804"/>
            <a:stretch/>
          </p:blipFill>
          <p:spPr>
            <a:xfrm>
              <a:off x="1" y="1343217"/>
              <a:ext cx="5488608" cy="1436873"/>
            </a:xfrm>
            <a:prstGeom prst="rect">
              <a:avLst/>
            </a:prstGeom>
            <a:noFill/>
            <a:ln>
              <a:noFill/>
            </a:ln>
          </p:spPr>
        </p:pic>
        <p:pic>
          <p:nvPicPr>
            <p:cNvPr id="27" name="Shape 147"/>
            <p:cNvPicPr preferRelativeResize="0"/>
            <p:nvPr/>
          </p:nvPicPr>
          <p:blipFill rotWithShape="1">
            <a:blip r:embed="rId4">
              <a:alphaModFix/>
            </a:blip>
            <a:srcRect/>
            <a:stretch/>
          </p:blipFill>
          <p:spPr>
            <a:xfrm>
              <a:off x="1" y="789829"/>
              <a:ext cx="5488608" cy="543193"/>
            </a:xfrm>
            <a:prstGeom prst="rect">
              <a:avLst/>
            </a:prstGeom>
            <a:noFill/>
            <a:ln>
              <a:noFill/>
            </a:ln>
          </p:spPr>
        </p:pic>
      </p:grpSp>
      <p:pic>
        <p:nvPicPr>
          <p:cNvPr id="28" name="Shape 138"/>
          <p:cNvPicPr preferRelativeResize="0"/>
          <p:nvPr/>
        </p:nvPicPr>
        <p:blipFill rotWithShape="1">
          <a:blip r:embed="rId5">
            <a:alphaModFix/>
          </a:blip>
          <a:srcRect/>
          <a:stretch/>
        </p:blipFill>
        <p:spPr>
          <a:xfrm>
            <a:off x="256584" y="3348648"/>
            <a:ext cx="1915834" cy="2738836"/>
          </a:xfrm>
          <a:prstGeom prst="rect">
            <a:avLst/>
          </a:prstGeom>
          <a:noFill/>
          <a:ln>
            <a:noFill/>
          </a:ln>
        </p:spPr>
      </p:pic>
      <p:pic>
        <p:nvPicPr>
          <p:cNvPr id="30" name="Shape 138"/>
          <p:cNvPicPr preferRelativeResize="0"/>
          <p:nvPr/>
        </p:nvPicPr>
        <p:blipFill rotWithShape="1">
          <a:blip r:embed="rId5">
            <a:alphaModFix/>
          </a:blip>
          <a:srcRect t="10454" b="69091"/>
          <a:stretch/>
        </p:blipFill>
        <p:spPr>
          <a:xfrm>
            <a:off x="3540607" y="3908060"/>
            <a:ext cx="1915834" cy="560221"/>
          </a:xfrm>
          <a:prstGeom prst="rect">
            <a:avLst/>
          </a:prstGeom>
          <a:noFill/>
          <a:ln>
            <a:noFill/>
          </a:ln>
        </p:spPr>
      </p:pic>
      <p:sp>
        <p:nvSpPr>
          <p:cNvPr id="32" name="Rectangle 31"/>
          <p:cNvSpPr/>
          <p:nvPr/>
        </p:nvSpPr>
        <p:spPr>
          <a:xfrm>
            <a:off x="2601854" y="4842753"/>
            <a:ext cx="4467025" cy="600164"/>
          </a:xfrm>
          <a:prstGeom prst="rect">
            <a:avLst/>
          </a:prstGeom>
        </p:spPr>
        <p:txBody>
          <a:bodyPr wrap="square">
            <a:spAutoFit/>
          </a:bodyPr>
          <a:lstStyle/>
          <a:p>
            <a:pPr marL="815974" lvl="1" indent="-320674">
              <a:spcBef>
                <a:spcPts val="580"/>
              </a:spcBef>
              <a:buClr>
                <a:srgbClr val="EFEFEF"/>
              </a:buClr>
              <a:buSzPct val="25000"/>
            </a:pPr>
            <a:r>
              <a:rPr lang="en-US" dirty="0" smtClean="0">
                <a:solidFill>
                  <a:srgbClr val="EFEFEF"/>
                </a:solidFill>
              </a:rPr>
              <a:t>Offline MXE = </a:t>
            </a:r>
          </a:p>
          <a:p>
            <a:pPr marL="815974" lvl="1" indent="-320674">
              <a:spcBef>
                <a:spcPts val="580"/>
              </a:spcBef>
              <a:buClr>
                <a:srgbClr val="EFEFEF"/>
              </a:buClr>
              <a:buSzPct val="25000"/>
            </a:pPr>
            <a:r>
              <a:rPr lang="en-US" dirty="0" smtClean="0">
                <a:solidFill>
                  <a:srgbClr val="EFEFEF"/>
                </a:solidFill>
              </a:rPr>
              <a:t>y </a:t>
            </a:r>
            <a:r>
              <a:rPr lang="en-US" dirty="0" smtClean="0">
                <a:solidFill>
                  <a:srgbClr val="EFEFEF"/>
                </a:solidFill>
              </a:rPr>
              <a:t>log </a:t>
            </a:r>
            <a:r>
              <a:rPr lang="en-US" dirty="0" smtClean="0">
                <a:solidFill>
                  <a:srgbClr val="EFEFEF"/>
                </a:solidFill>
              </a:rPr>
              <a:t>pCTR  </a:t>
            </a:r>
            <a:r>
              <a:rPr lang="en-US" dirty="0" smtClean="0">
                <a:solidFill>
                  <a:srgbClr val="EFEFEF"/>
                </a:solidFill>
              </a:rPr>
              <a:t>+  (1 – y) log (1 – </a:t>
            </a:r>
            <a:r>
              <a:rPr lang="en-US" dirty="0" smtClean="0">
                <a:solidFill>
                  <a:srgbClr val="EFEFEF"/>
                </a:solidFill>
              </a:rPr>
              <a:t>pCTR) </a:t>
            </a:r>
          </a:p>
        </p:txBody>
      </p:sp>
      <p:sp>
        <p:nvSpPr>
          <p:cNvPr id="34" name="Rectangle 33"/>
          <p:cNvSpPr/>
          <p:nvPr/>
        </p:nvSpPr>
        <p:spPr>
          <a:xfrm>
            <a:off x="3181389" y="1162407"/>
            <a:ext cx="2989448" cy="646331"/>
          </a:xfrm>
          <a:prstGeom prst="rect">
            <a:avLst/>
          </a:prstGeom>
        </p:spPr>
        <p:txBody>
          <a:bodyPr wrap="square">
            <a:spAutoFit/>
          </a:bodyPr>
          <a:lstStyle/>
          <a:p>
            <a:r>
              <a:rPr lang="en-US" sz="1800" dirty="0" smtClean="0">
                <a:solidFill>
                  <a:schemeClr val="accent6"/>
                </a:solidFill>
              </a:rPr>
              <a:t>We train on only the winners of each auction</a:t>
            </a:r>
            <a:endParaRPr lang="en-US" sz="1800" dirty="0">
              <a:solidFill>
                <a:schemeClr val="accent6"/>
              </a:solidFill>
            </a:endParaRPr>
          </a:p>
        </p:txBody>
      </p:sp>
      <p:cxnSp>
        <p:nvCxnSpPr>
          <p:cNvPr id="36" name="Straight Arrow Connector 35"/>
          <p:cNvCxnSpPr/>
          <p:nvPr/>
        </p:nvCxnSpPr>
        <p:spPr>
          <a:xfrm rot="16200000" flipH="1">
            <a:off x="1994224" y="1760396"/>
            <a:ext cx="1724578" cy="136818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0333" y="3831092"/>
            <a:ext cx="1720272" cy="37638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181389" y="5764318"/>
            <a:ext cx="5055653" cy="646331"/>
          </a:xfrm>
          <a:prstGeom prst="rect">
            <a:avLst/>
          </a:prstGeom>
        </p:spPr>
        <p:txBody>
          <a:bodyPr wrap="square">
            <a:spAutoFit/>
          </a:bodyPr>
          <a:lstStyle/>
          <a:p>
            <a:r>
              <a:rPr lang="en-US" sz="1800" dirty="0" smtClean="0">
                <a:solidFill>
                  <a:schemeClr val="accent6"/>
                </a:solidFill>
              </a:rPr>
              <a:t>Offline metric only measures how accurate our pCTR values are for the winners</a:t>
            </a:r>
            <a:endParaRPr lang="en-US" sz="1800" dirty="0">
              <a:solidFill>
                <a:schemeClr val="accent6"/>
              </a:solidFill>
            </a:endParaRP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478"/>
        <p:cNvGrpSpPr/>
        <p:nvPr/>
      </p:nvGrpSpPr>
      <p:grpSpPr>
        <a:xfrm>
          <a:off x="0" y="0"/>
          <a:ext cx="0" cy="0"/>
          <a:chOff x="0" y="0"/>
          <a:chExt cx="0" cy="0"/>
        </a:xfrm>
      </p:grpSpPr>
      <p:graphicFrame>
        <p:nvGraphicFramePr>
          <p:cNvPr id="31" name="Table 30"/>
          <p:cNvGraphicFramePr>
            <a:graphicFrameLocks noGrp="1"/>
          </p:cNvGraphicFramePr>
          <p:nvPr/>
        </p:nvGraphicFramePr>
        <p:xfrm>
          <a:off x="451215" y="1907702"/>
          <a:ext cx="4057418" cy="2670931"/>
        </p:xfrm>
        <a:graphic>
          <a:graphicData uri="http://schemas.openxmlformats.org/drawingml/2006/table">
            <a:tbl>
              <a:tblPr firstRow="1" bandRow="1">
                <a:tableStyleId>{C01C4F37-DCA2-4064-8BA8-243492E3C44B}</a:tableStyleId>
              </a:tblPr>
              <a:tblGrid>
                <a:gridCol w="2240869"/>
                <a:gridCol w="667512"/>
                <a:gridCol w="1149037"/>
              </a:tblGrid>
              <a:tr h="799641">
                <a:tc>
                  <a:txBody>
                    <a:bodyPr/>
                    <a:lstStyle/>
                    <a:p>
                      <a:r>
                        <a:rPr lang="en-US" dirty="0" smtClean="0">
                          <a:solidFill>
                            <a:schemeClr val="bg1"/>
                          </a:solidFill>
                        </a:rPr>
                        <a:t>Ad</a:t>
                      </a:r>
                      <a:r>
                        <a:rPr lang="en-US" baseline="0" dirty="0" smtClean="0">
                          <a:solidFill>
                            <a:schemeClr val="bg1"/>
                          </a:solidFill>
                        </a:rPr>
                        <a:t> Candidate for 1 Auction</a:t>
                      </a:r>
                      <a:endParaRPr lang="en-US"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solidFill>
                            <a:schemeClr val="bg1"/>
                          </a:solidFill>
                        </a:rPr>
                        <a:t>pCTR</a:t>
                      </a:r>
                      <a:endParaRPr lang="en-US"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solidFill>
                            <a:schemeClr val="bg1"/>
                          </a:solidFill>
                        </a:rPr>
                        <a:t>Bid</a:t>
                      </a:r>
                      <a:endParaRPr lang="en-US"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935645">
                <a:tc>
                  <a:txBody>
                    <a:bodyPr/>
                    <a:lstStyle/>
                    <a:p>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alpha val="70000"/>
                      </a:schemeClr>
                    </a:solidFill>
                  </a:tcPr>
                </a:tc>
                <a:tc>
                  <a:txBody>
                    <a:bodyPr/>
                    <a:lstStyle/>
                    <a:p>
                      <a:r>
                        <a:rPr lang="en-US" baseline="0" dirty="0" smtClean="0">
                          <a:solidFill>
                            <a:schemeClr val="bg1"/>
                          </a:solidFill>
                        </a:rPr>
                        <a:t>0.99</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alpha val="70000"/>
                      </a:schemeClr>
                    </a:solidFill>
                  </a:tcPr>
                </a:tc>
                <a:tc>
                  <a:txBody>
                    <a:bodyPr/>
                    <a:lstStyle/>
                    <a:p>
                      <a:r>
                        <a:rPr lang="en-US" baseline="0" dirty="0" smtClean="0">
                          <a:solidFill>
                            <a:schemeClr val="bg1"/>
                          </a:solidFill>
                        </a:rPr>
                        <a:t>10 cents</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alpha val="70000"/>
                      </a:schemeClr>
                    </a:solidFill>
                  </a:tcPr>
                </a:tc>
              </a:tr>
              <a:tr h="935645">
                <a:tc>
                  <a:txBody>
                    <a:bodyPr/>
                    <a:lstStyle/>
                    <a:p>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baseline="0" dirty="0" smtClean="0">
                          <a:solidFill>
                            <a:schemeClr val="bg1"/>
                          </a:solidFill>
                        </a:rPr>
                        <a:t>0.01</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baseline="0" dirty="0" smtClean="0">
                          <a:solidFill>
                            <a:schemeClr val="bg1"/>
                          </a:solidFill>
                        </a:rPr>
                        <a:t>8 cents</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bl>
          </a:graphicData>
        </a:graphic>
      </p:graphicFrame>
      <p:sp>
        <p:nvSpPr>
          <p:cNvPr id="479" name="Shape 479"/>
          <p:cNvSpPr txBox="1">
            <a:spLocks noGrp="1"/>
          </p:cNvSpPr>
          <p:nvPr>
            <p:ph type="title"/>
          </p:nvPr>
        </p:nvSpPr>
        <p:spPr>
          <a:xfrm>
            <a:off x="457200" y="-233948"/>
            <a:ext cx="8229600" cy="1143200"/>
          </a:xfrm>
          <a:prstGeom prst="rect">
            <a:avLst/>
          </a:prstGeom>
          <a:noFill/>
          <a:ln>
            <a:noFill/>
          </a:ln>
        </p:spPr>
        <p:txBody>
          <a:bodyPr lIns="91425" tIns="91425" rIns="91425" bIns="91425" anchor="ctr" anchorCtr="0">
            <a:noAutofit/>
          </a:bodyPr>
          <a:lstStyle/>
          <a:p>
            <a:pPr marL="0" marR="0" lvl="0" indent="0" algn="ctr" rtl="0">
              <a:spcBef>
                <a:spcPts val="0"/>
              </a:spcBef>
              <a:spcAft>
                <a:spcPts val="0"/>
              </a:spcAft>
              <a:buClr>
                <a:srgbClr val="EFEFEF"/>
              </a:buClr>
              <a:buSzPct val="25000"/>
              <a:buFont typeface="Arial"/>
              <a:buNone/>
            </a:pPr>
            <a:r>
              <a:rPr lang="en-US" sz="2400" b="1" dirty="0" smtClean="0">
                <a:solidFill>
                  <a:srgbClr val="EFEFEF"/>
                </a:solidFill>
              </a:rPr>
              <a:t>CTR Prediction Performance – Online</a:t>
            </a:r>
            <a:endParaRPr lang="en-US" sz="2400" b="1" i="0" u="none" strike="noStrike" cap="none" baseline="0" dirty="0">
              <a:solidFill>
                <a:srgbClr val="EFEFEF"/>
              </a:solidFill>
              <a:latin typeface="Arial"/>
              <a:ea typeface="Arial"/>
              <a:cs typeface="Arial"/>
              <a:sym typeface="Arial"/>
            </a:endParaRPr>
          </a:p>
        </p:txBody>
      </p:sp>
      <p:pic>
        <p:nvPicPr>
          <p:cNvPr id="22" name="Shape 148"/>
          <p:cNvPicPr preferRelativeResize="0"/>
          <p:nvPr/>
        </p:nvPicPr>
        <p:blipFill rotWithShape="1">
          <a:blip r:embed="rId3">
            <a:alphaModFix/>
          </a:blip>
          <a:srcRect b="67804"/>
          <a:stretch/>
        </p:blipFill>
        <p:spPr>
          <a:xfrm>
            <a:off x="667619" y="2919388"/>
            <a:ext cx="1915834" cy="647559"/>
          </a:xfrm>
          <a:prstGeom prst="rect">
            <a:avLst/>
          </a:prstGeom>
          <a:noFill/>
          <a:ln>
            <a:noFill/>
          </a:ln>
        </p:spPr>
      </p:pic>
      <p:sp>
        <p:nvSpPr>
          <p:cNvPr id="32" name="Rectangle 31"/>
          <p:cNvSpPr/>
          <p:nvPr/>
        </p:nvSpPr>
        <p:spPr>
          <a:xfrm>
            <a:off x="5132423" y="4578633"/>
            <a:ext cx="4151567" cy="600164"/>
          </a:xfrm>
          <a:prstGeom prst="rect">
            <a:avLst/>
          </a:prstGeom>
        </p:spPr>
        <p:txBody>
          <a:bodyPr wrap="square">
            <a:spAutoFit/>
          </a:bodyPr>
          <a:lstStyle/>
          <a:p>
            <a:pPr marL="815974" lvl="1" indent="-320674">
              <a:spcBef>
                <a:spcPts val="580"/>
              </a:spcBef>
              <a:buClr>
                <a:srgbClr val="EFEFEF"/>
              </a:buClr>
              <a:buSzPct val="25000"/>
            </a:pPr>
            <a:r>
              <a:rPr lang="en-US" dirty="0" smtClean="0">
                <a:solidFill>
                  <a:srgbClr val="EFEFEF"/>
                </a:solidFill>
              </a:rPr>
              <a:t>Online MXE = </a:t>
            </a:r>
          </a:p>
          <a:p>
            <a:pPr marL="815974" lvl="1" indent="-320674">
              <a:spcBef>
                <a:spcPts val="580"/>
              </a:spcBef>
              <a:buClr>
                <a:srgbClr val="EFEFEF"/>
              </a:buClr>
              <a:buSzPct val="25000"/>
            </a:pPr>
            <a:r>
              <a:rPr lang="en-US" dirty="0" smtClean="0">
                <a:solidFill>
                  <a:srgbClr val="EFEFEF"/>
                </a:solidFill>
              </a:rPr>
              <a:t>y </a:t>
            </a:r>
            <a:r>
              <a:rPr lang="en-US" dirty="0" smtClean="0">
                <a:solidFill>
                  <a:srgbClr val="EFEFEF"/>
                </a:solidFill>
              </a:rPr>
              <a:t>log </a:t>
            </a:r>
            <a:r>
              <a:rPr lang="en-US" dirty="0" smtClean="0">
                <a:solidFill>
                  <a:srgbClr val="EFEFEF"/>
                </a:solidFill>
              </a:rPr>
              <a:t>pCTR  </a:t>
            </a:r>
            <a:r>
              <a:rPr lang="en-US" dirty="0" smtClean="0">
                <a:solidFill>
                  <a:srgbClr val="EFEFEF"/>
                </a:solidFill>
              </a:rPr>
              <a:t>+  (1 – y) log (1 – </a:t>
            </a:r>
            <a:r>
              <a:rPr lang="en-US" dirty="0" smtClean="0">
                <a:solidFill>
                  <a:srgbClr val="EFEFEF"/>
                </a:solidFill>
              </a:rPr>
              <a:t>pCTR) </a:t>
            </a:r>
          </a:p>
        </p:txBody>
      </p:sp>
      <p:sp>
        <p:nvSpPr>
          <p:cNvPr id="34" name="Rectangle 33"/>
          <p:cNvSpPr/>
          <p:nvPr/>
        </p:nvSpPr>
        <p:spPr>
          <a:xfrm>
            <a:off x="308402" y="1056927"/>
            <a:ext cx="4824021" cy="646331"/>
          </a:xfrm>
          <a:prstGeom prst="rect">
            <a:avLst/>
          </a:prstGeom>
        </p:spPr>
        <p:txBody>
          <a:bodyPr wrap="square">
            <a:spAutoFit/>
          </a:bodyPr>
          <a:lstStyle/>
          <a:p>
            <a:r>
              <a:rPr lang="en-US" sz="1800" dirty="0" smtClean="0">
                <a:solidFill>
                  <a:schemeClr val="accent6"/>
                </a:solidFill>
              </a:rPr>
              <a:t>During Online scoring: model actually evaluates every “candidate” for an auction</a:t>
            </a:r>
            <a:endParaRPr lang="en-US" sz="1800" dirty="0">
              <a:solidFill>
                <a:schemeClr val="accent6"/>
              </a:solidFill>
            </a:endParaRPr>
          </a:p>
        </p:txBody>
      </p:sp>
      <p:pic>
        <p:nvPicPr>
          <p:cNvPr id="16" name="Shape 148"/>
          <p:cNvPicPr preferRelativeResize="0"/>
          <p:nvPr/>
        </p:nvPicPr>
        <p:blipFill rotWithShape="1">
          <a:blip r:embed="rId3">
            <a:alphaModFix/>
          </a:blip>
          <a:srcRect t="32196" b="33296"/>
          <a:stretch/>
        </p:blipFill>
        <p:spPr>
          <a:xfrm>
            <a:off x="667621" y="3730847"/>
            <a:ext cx="1966261" cy="742306"/>
          </a:xfrm>
          <a:prstGeom prst="rect">
            <a:avLst/>
          </a:prstGeom>
          <a:noFill/>
          <a:ln>
            <a:noFill/>
          </a:ln>
        </p:spPr>
      </p:pic>
      <p:sp>
        <p:nvSpPr>
          <p:cNvPr id="18" name="Rectangle 17"/>
          <p:cNvSpPr/>
          <p:nvPr/>
        </p:nvSpPr>
        <p:spPr>
          <a:xfrm>
            <a:off x="451215" y="5671601"/>
            <a:ext cx="8567190" cy="646331"/>
          </a:xfrm>
          <a:prstGeom prst="rect">
            <a:avLst/>
          </a:prstGeom>
        </p:spPr>
        <p:txBody>
          <a:bodyPr wrap="square">
            <a:spAutoFit/>
          </a:bodyPr>
          <a:lstStyle/>
          <a:p>
            <a:endParaRPr lang="en-US" sz="1800" dirty="0" smtClean="0">
              <a:solidFill>
                <a:schemeClr val="accent6"/>
              </a:solidFill>
            </a:endParaRPr>
          </a:p>
          <a:p>
            <a:r>
              <a:rPr lang="en-US" sz="1800" dirty="0" smtClean="0">
                <a:solidFill>
                  <a:schemeClr val="accent6"/>
                </a:solidFill>
              </a:rPr>
              <a:t>Need Online metric that can measure performance of all auction participants!</a:t>
            </a:r>
          </a:p>
        </p:txBody>
      </p:sp>
      <p:grpSp>
        <p:nvGrpSpPr>
          <p:cNvPr id="19" name="Group 16"/>
          <p:cNvGrpSpPr/>
          <p:nvPr/>
        </p:nvGrpSpPr>
        <p:grpSpPr>
          <a:xfrm>
            <a:off x="5788658" y="1218630"/>
            <a:ext cx="3229747" cy="3013277"/>
            <a:chOff x="1" y="789829"/>
            <a:chExt cx="5488608" cy="3486493"/>
          </a:xfrm>
        </p:grpSpPr>
        <p:pic>
          <p:nvPicPr>
            <p:cNvPr id="20" name="Shape 148"/>
            <p:cNvPicPr preferRelativeResize="0"/>
            <p:nvPr/>
          </p:nvPicPr>
          <p:blipFill rotWithShape="1">
            <a:blip r:embed="rId3">
              <a:alphaModFix/>
            </a:blip>
            <a:srcRect t="66473"/>
            <a:stretch/>
          </p:blipFill>
          <p:spPr>
            <a:xfrm>
              <a:off x="1" y="2780090"/>
              <a:ext cx="5488608" cy="1496232"/>
            </a:xfrm>
            <a:prstGeom prst="rect">
              <a:avLst/>
            </a:prstGeom>
            <a:noFill/>
            <a:ln>
              <a:noFill/>
            </a:ln>
          </p:spPr>
        </p:pic>
        <p:pic>
          <p:nvPicPr>
            <p:cNvPr id="21" name="Shape 148"/>
            <p:cNvPicPr preferRelativeResize="0"/>
            <p:nvPr/>
          </p:nvPicPr>
          <p:blipFill rotWithShape="1">
            <a:blip r:embed="rId3">
              <a:alphaModFix/>
            </a:blip>
            <a:srcRect b="67804"/>
            <a:stretch/>
          </p:blipFill>
          <p:spPr>
            <a:xfrm>
              <a:off x="1" y="1343217"/>
              <a:ext cx="5488608" cy="1436873"/>
            </a:xfrm>
            <a:prstGeom prst="rect">
              <a:avLst/>
            </a:prstGeom>
            <a:noFill/>
            <a:ln>
              <a:noFill/>
            </a:ln>
          </p:spPr>
        </p:pic>
        <p:pic>
          <p:nvPicPr>
            <p:cNvPr id="23" name="Shape 147"/>
            <p:cNvPicPr preferRelativeResize="0"/>
            <p:nvPr/>
          </p:nvPicPr>
          <p:blipFill rotWithShape="1">
            <a:blip r:embed="rId4">
              <a:alphaModFix/>
            </a:blip>
            <a:srcRect/>
            <a:stretch/>
          </p:blipFill>
          <p:spPr>
            <a:xfrm>
              <a:off x="1" y="789829"/>
              <a:ext cx="5488608" cy="543193"/>
            </a:xfrm>
            <a:prstGeom prst="rect">
              <a:avLst/>
            </a:prstGeom>
            <a:noFill/>
            <a:ln>
              <a:noFill/>
            </a:ln>
          </p:spPr>
        </p:pic>
      </p:grpSp>
      <p:cxnSp>
        <p:nvCxnSpPr>
          <p:cNvPr id="24" name="Straight Arrow Connector 23"/>
          <p:cNvCxnSpPr>
            <a:endCxn id="21" idx="1"/>
          </p:cNvCxnSpPr>
          <p:nvPr/>
        </p:nvCxnSpPr>
        <p:spPr>
          <a:xfrm flipV="1">
            <a:off x="4383038" y="2317833"/>
            <a:ext cx="1405620" cy="800343"/>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a:off x="6031327" y="3369010"/>
            <a:ext cx="2524922" cy="42415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5445890" y="5178797"/>
            <a:ext cx="3868763" cy="646331"/>
          </a:xfrm>
          <a:prstGeom prst="rect">
            <a:avLst/>
          </a:prstGeom>
        </p:spPr>
        <p:txBody>
          <a:bodyPr wrap="square">
            <a:spAutoFit/>
          </a:bodyPr>
          <a:lstStyle/>
          <a:p>
            <a:r>
              <a:rPr lang="en-US" sz="1800" dirty="0" smtClean="0">
                <a:solidFill>
                  <a:schemeClr val="accent6"/>
                </a:solidFill>
              </a:rPr>
              <a:t>Online MXE will also only measure performance for auction winners</a:t>
            </a:r>
            <a:endParaRPr lang="en-US" sz="1800" dirty="0">
              <a:solidFill>
                <a:schemeClr val="accent6"/>
              </a:solidFill>
            </a:endParaRP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485"/>
        <p:cNvGrpSpPr/>
        <p:nvPr/>
      </p:nvGrpSpPr>
      <p:grpSpPr>
        <a:xfrm>
          <a:off x="0" y="0"/>
          <a:ext cx="0" cy="0"/>
          <a:chOff x="0" y="0"/>
          <a:chExt cx="0" cy="0"/>
        </a:xfrm>
      </p:grpSpPr>
      <p:pic>
        <p:nvPicPr>
          <p:cNvPr id="486" name="Shape 486"/>
          <p:cNvPicPr preferRelativeResize="0"/>
          <p:nvPr/>
        </p:nvPicPr>
        <p:blipFill rotWithShape="1">
          <a:blip r:embed="rId3">
            <a:alphaModFix/>
          </a:blip>
          <a:srcRect/>
          <a:stretch/>
        </p:blipFill>
        <p:spPr>
          <a:xfrm>
            <a:off x="1521719" y="4273182"/>
            <a:ext cx="6815689" cy="2044799"/>
          </a:xfrm>
          <a:prstGeom prst="rect">
            <a:avLst/>
          </a:prstGeom>
          <a:noFill/>
          <a:ln>
            <a:noFill/>
          </a:ln>
        </p:spPr>
      </p:pic>
      <p:sp>
        <p:nvSpPr>
          <p:cNvPr id="487" name="Shape 487"/>
          <p:cNvSpPr txBox="1">
            <a:spLocks noGrp="1"/>
          </p:cNvSpPr>
          <p:nvPr>
            <p:ph type="title"/>
          </p:nvPr>
        </p:nvSpPr>
        <p:spPr>
          <a:xfrm>
            <a:off x="533400" y="1"/>
            <a:ext cx="8229600" cy="910499"/>
          </a:xfrm>
          <a:prstGeom prst="rect">
            <a:avLst/>
          </a:prstGeom>
          <a:noFill/>
          <a:ln>
            <a:noFill/>
          </a:ln>
        </p:spPr>
        <p:txBody>
          <a:bodyPr lIns="91425" tIns="91425" rIns="91425" bIns="91425" anchor="ctr" anchorCtr="0">
            <a:noAutofit/>
          </a:bodyPr>
          <a:lstStyle/>
          <a:p>
            <a:pPr marL="0" marR="0" lvl="0" indent="0" algn="ctr" rtl="0">
              <a:spcBef>
                <a:spcPts val="0"/>
              </a:spcBef>
              <a:spcAft>
                <a:spcPts val="0"/>
              </a:spcAft>
              <a:buClr>
                <a:srgbClr val="EFEFEF"/>
              </a:buClr>
              <a:buSzPct val="25000"/>
              <a:buFont typeface="Arial"/>
              <a:buNone/>
            </a:pPr>
            <a:r>
              <a:rPr lang="en-US" sz="2400" b="1" i="0" u="none" strike="noStrike" cap="none" baseline="0" dirty="0">
                <a:solidFill>
                  <a:srgbClr val="EFEFEF"/>
                </a:solidFill>
                <a:latin typeface="Arial"/>
                <a:ea typeface="Arial"/>
                <a:cs typeface="Arial"/>
                <a:sym typeface="Arial"/>
              </a:rPr>
              <a:t>Online </a:t>
            </a:r>
            <a:r>
              <a:rPr lang="en-US" sz="2400" b="1" i="0" u="none" strike="noStrike" cap="none" baseline="0" dirty="0" smtClean="0">
                <a:solidFill>
                  <a:srgbClr val="EFEFEF"/>
                </a:solidFill>
                <a:latin typeface="Arial"/>
                <a:ea typeface="Arial"/>
                <a:cs typeface="Arial"/>
                <a:sym typeface="Arial"/>
              </a:rPr>
              <a:t>Performance</a:t>
            </a:r>
            <a:r>
              <a:rPr lang="en-US" sz="2400" b="1" dirty="0" smtClean="0">
                <a:solidFill>
                  <a:srgbClr val="EFEFEF"/>
                </a:solidFill>
              </a:rPr>
              <a:t>: </a:t>
            </a:r>
            <a:br>
              <a:rPr lang="en-US" sz="2400" b="1" dirty="0" smtClean="0">
                <a:solidFill>
                  <a:srgbClr val="EFEFEF"/>
                </a:solidFill>
              </a:rPr>
            </a:br>
            <a:r>
              <a:rPr lang="en-US" sz="2400" b="1" dirty="0" smtClean="0">
                <a:solidFill>
                  <a:srgbClr val="EFEFEF"/>
                </a:solidFill>
              </a:rPr>
              <a:t>MXE vs. </a:t>
            </a:r>
            <a:r>
              <a:rPr lang="en-US" sz="2400" b="1" i="0" u="none" strike="noStrike" cap="none" baseline="0" dirty="0" smtClean="0">
                <a:solidFill>
                  <a:srgbClr val="EFEFEF"/>
                </a:solidFill>
                <a:latin typeface="Arial"/>
                <a:ea typeface="Arial"/>
                <a:cs typeface="Arial"/>
                <a:sym typeface="Arial"/>
              </a:rPr>
              <a:t>Calibration Metrics</a:t>
            </a:r>
            <a:endParaRPr lang="en-US" sz="2400" b="1" i="0" u="none" strike="noStrike" cap="none" baseline="0" dirty="0">
              <a:solidFill>
                <a:srgbClr val="EFEFEF"/>
              </a:solidFill>
              <a:latin typeface="Arial"/>
              <a:ea typeface="Arial"/>
              <a:cs typeface="Arial"/>
              <a:sym typeface="Arial"/>
            </a:endParaRPr>
          </a:p>
        </p:txBody>
      </p:sp>
      <p:sp>
        <p:nvSpPr>
          <p:cNvPr id="488" name="Shape 488"/>
          <p:cNvSpPr txBox="1"/>
          <p:nvPr/>
        </p:nvSpPr>
        <p:spPr>
          <a:xfrm>
            <a:off x="2756353" y="976794"/>
            <a:ext cx="54839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1" u="none" strike="noStrike" cap="none" baseline="0" dirty="0">
                <a:solidFill>
                  <a:schemeClr val="lt1"/>
                </a:solidFill>
                <a:latin typeface="Calibri"/>
                <a:ea typeface="Calibri"/>
                <a:cs typeface="Calibri"/>
                <a:sym typeface="Calibri"/>
              </a:rPr>
              <a:t>Challenger Model: Worst by MXE but </a:t>
            </a:r>
            <a:r>
              <a:rPr lang="en-US" sz="1600" b="0" i="1" u="none" strike="noStrike" cap="none" baseline="0" dirty="0">
                <a:solidFill>
                  <a:schemeClr val="accent6"/>
                </a:solidFill>
                <a:latin typeface="Calibri"/>
                <a:ea typeface="Calibri"/>
                <a:cs typeface="Calibri"/>
                <a:sym typeface="Calibri"/>
              </a:rPr>
              <a:t>best by Calibration Metric</a:t>
            </a:r>
          </a:p>
        </p:txBody>
      </p:sp>
      <p:sp>
        <p:nvSpPr>
          <p:cNvPr id="489" name="Shape 489"/>
          <p:cNvSpPr/>
          <p:nvPr/>
        </p:nvSpPr>
        <p:spPr>
          <a:xfrm>
            <a:off x="3289751" y="3902103"/>
            <a:ext cx="49070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1" u="none" strike="noStrike" cap="none" baseline="0" dirty="0">
                <a:solidFill>
                  <a:schemeClr val="lt1"/>
                </a:solidFill>
                <a:latin typeface="Calibri"/>
                <a:ea typeface="Calibri"/>
                <a:cs typeface="Calibri"/>
                <a:sym typeface="Calibri"/>
              </a:rPr>
              <a:t>Status Quo: </a:t>
            </a:r>
            <a:r>
              <a:rPr lang="en-US" sz="1600" b="0" i="1" u="none" strike="noStrike" cap="none" baseline="0" dirty="0">
                <a:solidFill>
                  <a:schemeClr val="accent6"/>
                </a:solidFill>
                <a:latin typeface="Calibri"/>
                <a:ea typeface="Calibri"/>
                <a:cs typeface="Calibri"/>
                <a:sym typeface="Calibri"/>
              </a:rPr>
              <a:t>Best by MXE</a:t>
            </a:r>
            <a:r>
              <a:rPr lang="en-US" sz="1600" b="0" i="1" u="none" strike="noStrike" cap="none" baseline="0" dirty="0">
                <a:solidFill>
                  <a:schemeClr val="lt1"/>
                </a:solidFill>
                <a:latin typeface="Calibri"/>
                <a:ea typeface="Calibri"/>
                <a:cs typeface="Calibri"/>
                <a:sym typeface="Calibri"/>
              </a:rPr>
              <a:t> but worst by Calibration Metric</a:t>
            </a:r>
          </a:p>
        </p:txBody>
      </p:sp>
      <p:sp>
        <p:nvSpPr>
          <p:cNvPr id="490" name="Shape 490"/>
          <p:cNvSpPr/>
          <p:nvPr/>
        </p:nvSpPr>
        <p:spPr>
          <a:xfrm>
            <a:off x="1829121" y="5361588"/>
            <a:ext cx="1146899" cy="315600"/>
          </a:xfrm>
          <a:prstGeom prst="rect">
            <a:avLst/>
          </a:prstGeom>
          <a:solidFill>
            <a:schemeClr val="accent1">
              <a:alpha val="38823"/>
            </a:schemeClr>
          </a:soli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pic>
        <p:nvPicPr>
          <p:cNvPr id="491" name="Shape 491"/>
          <p:cNvPicPr preferRelativeResize="0"/>
          <p:nvPr/>
        </p:nvPicPr>
        <p:blipFill rotWithShape="1">
          <a:blip r:embed="rId4">
            <a:alphaModFix/>
          </a:blip>
          <a:srcRect/>
          <a:stretch/>
        </p:blipFill>
        <p:spPr>
          <a:xfrm>
            <a:off x="1521719" y="1384300"/>
            <a:ext cx="6815789" cy="2044799"/>
          </a:xfrm>
          <a:prstGeom prst="rect">
            <a:avLst/>
          </a:prstGeom>
          <a:noFill/>
          <a:ln>
            <a:noFill/>
          </a:ln>
        </p:spPr>
      </p:pic>
      <p:sp>
        <p:nvSpPr>
          <p:cNvPr id="492" name="Shape 492"/>
          <p:cNvSpPr txBox="1"/>
          <p:nvPr/>
        </p:nvSpPr>
        <p:spPr>
          <a:xfrm>
            <a:off x="3877685" y="3338264"/>
            <a:ext cx="2857499" cy="486600"/>
          </a:xfrm>
          <a:prstGeom prst="rect">
            <a:avLst/>
          </a:prstGeom>
          <a:noFill/>
          <a:ln>
            <a:noFill/>
          </a:ln>
        </p:spPr>
        <p:txBody>
          <a:bodyPr lIns="82275" tIns="82275" rIns="82275" bIns="82275" anchor="t"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sp>
        <p:nvSpPr>
          <p:cNvPr id="493" name="Shape 493"/>
          <p:cNvSpPr/>
          <p:nvPr/>
        </p:nvSpPr>
        <p:spPr>
          <a:xfrm>
            <a:off x="4383098" y="3338262"/>
            <a:ext cx="10052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0" u="none" strike="noStrike" cap="none" baseline="0" dirty="0">
                <a:solidFill>
                  <a:schemeClr val="lt1"/>
                </a:solidFill>
                <a:latin typeface="Calibri"/>
                <a:ea typeface="Calibri"/>
                <a:cs typeface="Calibri"/>
                <a:sym typeface="Calibri"/>
              </a:rPr>
              <a:t>pCTR bins</a:t>
            </a:r>
          </a:p>
        </p:txBody>
      </p:sp>
      <p:sp>
        <p:nvSpPr>
          <p:cNvPr id="494" name="Shape 494"/>
          <p:cNvSpPr/>
          <p:nvPr/>
        </p:nvSpPr>
        <p:spPr>
          <a:xfrm>
            <a:off x="4317960" y="6317882"/>
            <a:ext cx="1107900"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lt1"/>
                </a:solidFill>
                <a:latin typeface="Calibri"/>
                <a:ea typeface="Calibri"/>
                <a:cs typeface="Calibri"/>
                <a:sym typeface="Calibri"/>
              </a:rPr>
              <a:t>pCTR bins</a:t>
            </a:r>
          </a:p>
        </p:txBody>
      </p:sp>
      <p:sp>
        <p:nvSpPr>
          <p:cNvPr id="495" name="Shape 495"/>
          <p:cNvSpPr/>
          <p:nvPr/>
        </p:nvSpPr>
        <p:spPr>
          <a:xfrm rot="-5399214">
            <a:off x="7880220" y="4926162"/>
            <a:ext cx="1313100"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lt1"/>
                </a:solidFill>
                <a:latin typeface="Calibri"/>
                <a:ea typeface="Calibri"/>
                <a:cs typeface="Calibri"/>
                <a:sym typeface="Calibri"/>
              </a:rPr>
              <a:t>Impressions</a:t>
            </a:r>
          </a:p>
        </p:txBody>
      </p:sp>
      <p:sp>
        <p:nvSpPr>
          <p:cNvPr id="496" name="Shape 496"/>
          <p:cNvSpPr/>
          <p:nvPr/>
        </p:nvSpPr>
        <p:spPr>
          <a:xfrm rot="-5400000">
            <a:off x="7880210" y="2109989"/>
            <a:ext cx="1313100"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lt1"/>
                </a:solidFill>
                <a:latin typeface="Calibri"/>
                <a:ea typeface="Calibri"/>
                <a:cs typeface="Calibri"/>
                <a:sym typeface="Calibri"/>
              </a:rPr>
              <a:t>Impressions</a:t>
            </a:r>
          </a:p>
        </p:txBody>
      </p:sp>
      <p:sp>
        <p:nvSpPr>
          <p:cNvPr id="497" name="Shape 497"/>
          <p:cNvSpPr/>
          <p:nvPr/>
        </p:nvSpPr>
        <p:spPr>
          <a:xfrm rot="-5400000">
            <a:off x="618880" y="2394828"/>
            <a:ext cx="1326899"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err="1">
                <a:solidFill>
                  <a:schemeClr val="lt1"/>
                </a:solidFill>
                <a:latin typeface="Calibri"/>
                <a:ea typeface="Calibri"/>
                <a:cs typeface="Calibri"/>
                <a:sym typeface="Calibri"/>
              </a:rPr>
              <a:t>oCTR</a:t>
            </a:r>
            <a:r>
              <a:rPr lang="en-US" sz="1800" b="0" i="0" u="none" strike="noStrike" cap="none" baseline="0" dirty="0">
                <a:solidFill>
                  <a:schemeClr val="lt1"/>
                </a:solidFill>
                <a:latin typeface="Calibri"/>
                <a:ea typeface="Calibri"/>
                <a:cs typeface="Calibri"/>
                <a:sym typeface="Calibri"/>
              </a:rPr>
              <a:t> - pCTR</a:t>
            </a:r>
          </a:p>
        </p:txBody>
      </p:sp>
      <p:sp>
        <p:nvSpPr>
          <p:cNvPr id="498" name="Shape 498"/>
          <p:cNvSpPr/>
          <p:nvPr/>
        </p:nvSpPr>
        <p:spPr>
          <a:xfrm rot="-5400000">
            <a:off x="602046" y="5294336"/>
            <a:ext cx="1326899"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err="1">
                <a:solidFill>
                  <a:schemeClr val="lt1"/>
                </a:solidFill>
                <a:latin typeface="Calibri"/>
                <a:ea typeface="Calibri"/>
                <a:cs typeface="Calibri"/>
                <a:sym typeface="Calibri"/>
              </a:rPr>
              <a:t>oCTR</a:t>
            </a:r>
            <a:r>
              <a:rPr lang="en-US" sz="1800" b="0" i="0" u="none" strike="noStrike" cap="none" baseline="0" dirty="0">
                <a:solidFill>
                  <a:schemeClr val="lt1"/>
                </a:solidFill>
                <a:latin typeface="Calibri"/>
                <a:ea typeface="Calibri"/>
                <a:cs typeface="Calibri"/>
                <a:sym typeface="Calibri"/>
              </a:rPr>
              <a:t> - pCTR</a:t>
            </a:r>
          </a:p>
        </p:txBody>
      </p:sp>
      <p:cxnSp>
        <p:nvCxnSpPr>
          <p:cNvPr id="499" name="Shape 499"/>
          <p:cNvCxnSpPr/>
          <p:nvPr/>
        </p:nvCxnSpPr>
        <p:spPr>
          <a:xfrm rot="16200000" flipH="1">
            <a:off x="1002095" y="4305670"/>
            <a:ext cx="1087940" cy="958201"/>
          </a:xfrm>
          <a:prstGeom prst="straightConnector1">
            <a:avLst/>
          </a:prstGeom>
          <a:noFill/>
          <a:ln w="38100" cap="flat">
            <a:solidFill>
              <a:schemeClr val="accent1"/>
            </a:solidFill>
            <a:prstDash val="solid"/>
            <a:round/>
            <a:headEnd type="none" w="med" len="med"/>
            <a:tailEnd type="stealth" w="lg" len="lg"/>
          </a:ln>
        </p:spPr>
      </p:cxnSp>
      <p:sp>
        <p:nvSpPr>
          <p:cNvPr id="500" name="Shape 500"/>
          <p:cNvSpPr txBox="1"/>
          <p:nvPr/>
        </p:nvSpPr>
        <p:spPr>
          <a:xfrm>
            <a:off x="1" y="3429099"/>
            <a:ext cx="4284251" cy="844083"/>
          </a:xfrm>
          <a:prstGeom prst="rect">
            <a:avLst/>
          </a:prstGeom>
          <a:noFill/>
          <a:ln>
            <a:noFill/>
          </a:ln>
        </p:spPr>
        <p:txBody>
          <a:bodyPr lIns="91425" tIns="91425" rIns="91425" bIns="91425" anchor="ctr" anchorCtr="0">
            <a:noAutofit/>
          </a:bodyPr>
          <a:lstStyle/>
          <a:p>
            <a:pPr marL="457200" indent="0" rtl="0">
              <a:spcBef>
                <a:spcPts val="580"/>
              </a:spcBef>
              <a:buNone/>
            </a:pPr>
            <a:r>
              <a:rPr lang="en-US" sz="1800" dirty="0">
                <a:solidFill>
                  <a:schemeClr val="accent6"/>
                </a:solidFill>
              </a:rPr>
              <a:t>Over-Prediction Errors:</a:t>
            </a:r>
          </a:p>
          <a:p>
            <a:pPr marL="457200" lvl="0" indent="0" rtl="0">
              <a:spcBef>
                <a:spcPts val="580"/>
              </a:spcBef>
              <a:buNone/>
            </a:pPr>
            <a:r>
              <a:rPr lang="en-US" sz="1800" dirty="0" err="1">
                <a:solidFill>
                  <a:schemeClr val="accent6"/>
                </a:solidFill>
              </a:rPr>
              <a:t>oCTR</a:t>
            </a:r>
            <a:r>
              <a:rPr lang="en-US" sz="1800" dirty="0">
                <a:solidFill>
                  <a:schemeClr val="accent6"/>
                </a:solidFill>
              </a:rPr>
              <a:t> &lt; pCTR </a:t>
            </a: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457200" y="1600201"/>
            <a:ext cx="8229600" cy="4525433"/>
          </a:xfrm>
          <a:prstGeom prst="rect">
            <a:avLst/>
          </a:prstGeom>
          <a:noFill/>
          <a:ln>
            <a:noFill/>
          </a:ln>
        </p:spPr>
        <p:txBody>
          <a:bodyPr lIns="82250" tIns="41125" rIns="82250" bIns="41125" anchor="t" anchorCtr="0">
            <a:noAutofit/>
          </a:bodyPr>
          <a:lstStyle/>
          <a:p>
            <a:pPr marL="307975" marR="0" lvl="0" indent="-307975" algn="l" rtl="0">
              <a:spcBef>
                <a:spcPts val="0"/>
              </a:spcBef>
              <a:spcAft>
                <a:spcPts val="0"/>
              </a:spcAft>
              <a:buClr>
                <a:schemeClr val="lt1"/>
              </a:buClr>
              <a:buSzPct val="100000"/>
              <a:buFont typeface="Arial"/>
              <a:buChar char="•"/>
            </a:pPr>
            <a:r>
              <a:rPr lang="en-US" sz="2000" b="0" i="0" u="none" strike="noStrike" cap="none" baseline="0" dirty="0">
                <a:solidFill>
                  <a:schemeClr val="lt1"/>
                </a:solidFill>
                <a:latin typeface="Arial"/>
                <a:ea typeface="Arial"/>
                <a:cs typeface="Arial"/>
                <a:sym typeface="Arial"/>
              </a:rPr>
              <a:t>What’s a feature and what’s a model?</a:t>
            </a:r>
          </a:p>
          <a:p>
            <a:pPr marL="666750" marR="0" lvl="1" indent="-260350" algn="l" rtl="0">
              <a:spcBef>
                <a:spcPts val="360"/>
              </a:spcBef>
              <a:spcAft>
                <a:spcPts val="0"/>
              </a:spcAft>
              <a:buClr>
                <a:schemeClr val="lt1"/>
              </a:buClr>
              <a:buSzPct val="100000"/>
              <a:buFont typeface="Arial"/>
              <a:buChar char="–"/>
            </a:pPr>
            <a:r>
              <a:rPr lang="en-US" sz="2000" b="0" i="0" u="none" strike="noStrike" cap="none" baseline="0" dirty="0">
                <a:solidFill>
                  <a:schemeClr val="lt1"/>
                </a:solidFill>
                <a:latin typeface="Arial"/>
                <a:ea typeface="Arial"/>
                <a:cs typeface="Arial"/>
                <a:sym typeface="Arial"/>
              </a:rPr>
              <a:t>Page Type: Model</a:t>
            </a:r>
          </a:p>
          <a:p>
            <a:pPr marL="666750" marR="0" lvl="1" indent="-260350" algn="l" rtl="0">
              <a:spcBef>
                <a:spcPts val="360"/>
              </a:spcBef>
              <a:spcAft>
                <a:spcPts val="0"/>
              </a:spcAft>
              <a:buClr>
                <a:schemeClr val="lt1"/>
              </a:buClr>
              <a:buSzPct val="100000"/>
              <a:buFont typeface="Arial"/>
              <a:buChar char="–"/>
            </a:pPr>
            <a:r>
              <a:rPr lang="en-US" sz="2000" b="0" i="0" u="none" strike="noStrike" cap="none" baseline="0" dirty="0">
                <a:solidFill>
                  <a:schemeClr val="lt1"/>
                </a:solidFill>
                <a:latin typeface="Arial"/>
                <a:ea typeface="Arial"/>
                <a:cs typeface="Arial"/>
                <a:sym typeface="Arial"/>
              </a:rPr>
              <a:t>Advertiser Category: Feature</a:t>
            </a:r>
            <a:endParaRPr lang="en-US" sz="2000" b="0" i="0" u="none" strike="noStrike" cap="none" baseline="0" dirty="0" smtClean="0">
              <a:solidFill>
                <a:schemeClr val="lt1"/>
              </a:solidFill>
              <a:latin typeface="Arial"/>
              <a:ea typeface="Arial"/>
              <a:cs typeface="Arial"/>
              <a:sym typeface="Arial"/>
            </a:endParaRPr>
          </a:p>
          <a:p>
            <a:pPr marL="1027113" marR="0" lvl="2" indent="-214312" algn="l" rtl="0">
              <a:spcBef>
                <a:spcPts val="360"/>
              </a:spcBef>
              <a:spcAft>
                <a:spcPts val="0"/>
              </a:spcAft>
              <a:buClr>
                <a:schemeClr val="lt1"/>
              </a:buClr>
              <a:buSzPct val="100000"/>
              <a:buFont typeface="Arial"/>
              <a:buChar char="•"/>
            </a:pPr>
            <a:endParaRPr lang="en-US" sz="2000" b="0" i="0" u="none" strike="noStrike" cap="none" baseline="0" dirty="0" smtClean="0">
              <a:solidFill>
                <a:schemeClr val="lt1"/>
              </a:solidFill>
              <a:latin typeface="Arial"/>
              <a:ea typeface="Arial"/>
              <a:cs typeface="Arial"/>
              <a:sym typeface="Arial"/>
            </a:endParaRPr>
          </a:p>
          <a:p>
            <a:pPr marL="1027113" marR="0" lvl="2" indent="-214312" algn="l" rtl="0">
              <a:spcBef>
                <a:spcPts val="360"/>
              </a:spcBef>
              <a:spcAft>
                <a:spcPts val="0"/>
              </a:spcAft>
              <a:buClr>
                <a:schemeClr val="lt1"/>
              </a:buClr>
              <a:buSzPct val="100000"/>
              <a:buFont typeface="Arial"/>
              <a:buChar char="•"/>
            </a:pPr>
            <a:r>
              <a:rPr lang="en-US" sz="2000" b="0" i="0" u="none" strike="noStrike" cap="none" baseline="0" dirty="0" smtClean="0">
                <a:solidFill>
                  <a:schemeClr val="lt1"/>
                </a:solidFill>
                <a:latin typeface="Arial"/>
                <a:ea typeface="Arial"/>
                <a:cs typeface="Arial"/>
                <a:sym typeface="Arial"/>
              </a:rPr>
              <a:t>We </a:t>
            </a:r>
            <a:r>
              <a:rPr lang="en-US" sz="2000" b="0" i="0" u="none" strike="noStrike" cap="none" baseline="0" dirty="0">
                <a:solidFill>
                  <a:schemeClr val="lt1"/>
                </a:solidFill>
                <a:latin typeface="Arial"/>
                <a:ea typeface="Arial"/>
                <a:cs typeface="Arial"/>
                <a:sym typeface="Arial"/>
              </a:rPr>
              <a:t>want to use same model to evaluate all ad candidates</a:t>
            </a:r>
          </a:p>
          <a:p>
            <a:pPr marL="1027113" marR="0" lvl="2" indent="-214312" algn="l" rtl="0">
              <a:spcBef>
                <a:spcPts val="360"/>
              </a:spcBef>
              <a:spcAft>
                <a:spcPts val="0"/>
              </a:spcAft>
              <a:buClr>
                <a:schemeClr val="lt1"/>
              </a:buClr>
              <a:buSzPct val="100000"/>
              <a:buFont typeface="Arial"/>
              <a:buChar char="•"/>
            </a:pPr>
            <a:r>
              <a:rPr lang="en-US" sz="2000" b="0" i="0" u="none" strike="noStrike" cap="none" baseline="0" dirty="0">
                <a:solidFill>
                  <a:schemeClr val="lt1"/>
                </a:solidFill>
                <a:latin typeface="Arial"/>
                <a:ea typeface="Arial"/>
                <a:cs typeface="Arial"/>
                <a:sym typeface="Arial"/>
              </a:rPr>
              <a:t>As this performs better in terms of ad-pick latencies</a:t>
            </a:r>
          </a:p>
          <a:p>
            <a:pPr marL="307975" marR="0" lvl="0" indent="-193675" algn="l" rtl="0">
              <a:spcBef>
                <a:spcPts val="360"/>
              </a:spcBef>
              <a:spcAft>
                <a:spcPts val="0"/>
              </a:spcAft>
              <a:buClr>
                <a:schemeClr val="lt1"/>
              </a:buClr>
              <a:buFont typeface="Arial"/>
              <a:buNone/>
            </a:pPr>
            <a:endParaRPr sz="2000" b="0" i="0" u="none" strike="noStrike" cap="none" baseline="0" dirty="0">
              <a:solidFill>
                <a:schemeClr val="lt1"/>
              </a:solidFill>
              <a:latin typeface="Arial"/>
              <a:ea typeface="Arial"/>
              <a:cs typeface="Arial"/>
              <a:sym typeface="Arial"/>
            </a:endParaRPr>
          </a:p>
          <a:p>
            <a:pPr marL="307975" marR="0" lvl="0" indent="-193675" algn="l" rtl="0">
              <a:spcBef>
                <a:spcPts val="360"/>
              </a:spcBef>
              <a:spcAft>
                <a:spcPts val="0"/>
              </a:spcAft>
              <a:buClr>
                <a:schemeClr val="lt1"/>
              </a:buClr>
              <a:buFont typeface="Arial"/>
              <a:buNone/>
            </a:pPr>
            <a:endParaRPr sz="2000" b="0" i="0" u="none" strike="noStrike" cap="none" baseline="0" dirty="0" smtClean="0">
              <a:solidFill>
                <a:schemeClr val="lt1"/>
              </a:solidFill>
              <a:latin typeface="Arial"/>
              <a:ea typeface="Arial"/>
              <a:cs typeface="Arial"/>
              <a:sym typeface="Arial"/>
            </a:endParaRPr>
          </a:p>
          <a:p>
            <a:pPr marL="307975" marR="0" lvl="0" indent="-307975" algn="l" rtl="0">
              <a:spcBef>
                <a:spcPts val="360"/>
              </a:spcBef>
              <a:spcAft>
                <a:spcPts val="0"/>
              </a:spcAft>
              <a:buClr>
                <a:schemeClr val="lt1"/>
              </a:buClr>
              <a:buSzPct val="100000"/>
              <a:buFont typeface="Arial"/>
              <a:buChar char="•"/>
            </a:pPr>
            <a:r>
              <a:rPr lang="en-US" sz="2000" b="0" i="0" u="none" strike="noStrike" cap="none" baseline="0" dirty="0" smtClean="0">
                <a:solidFill>
                  <a:schemeClr val="lt1"/>
                </a:solidFill>
                <a:latin typeface="Arial"/>
                <a:ea typeface="Arial"/>
                <a:cs typeface="Arial"/>
                <a:sym typeface="Arial"/>
              </a:rPr>
              <a:t>Training Frequency</a:t>
            </a:r>
          </a:p>
          <a:p>
            <a:pPr marL="666750" marR="0" lvl="1" indent="-260350" algn="l" rtl="0">
              <a:spcBef>
                <a:spcPts val="360"/>
              </a:spcBef>
              <a:spcAft>
                <a:spcPts val="0"/>
              </a:spcAft>
              <a:buClr>
                <a:schemeClr val="lt1"/>
              </a:buClr>
              <a:buSzPct val="100000"/>
              <a:buFont typeface="Arial"/>
              <a:buChar char="–"/>
            </a:pPr>
            <a:r>
              <a:rPr lang="en-US" sz="2000" b="0" i="0" u="none" strike="noStrike" cap="none" baseline="0" dirty="0">
                <a:solidFill>
                  <a:schemeClr val="lt1"/>
                </a:solidFill>
                <a:latin typeface="Arial"/>
                <a:ea typeface="Arial"/>
                <a:cs typeface="Arial"/>
                <a:sym typeface="Arial"/>
              </a:rPr>
              <a:t>High seasonality in our data</a:t>
            </a:r>
          </a:p>
          <a:p>
            <a:pPr marL="666750" marR="0" lvl="1" indent="-146050" algn="l" rtl="0">
              <a:spcBef>
                <a:spcPts val="360"/>
              </a:spcBef>
              <a:spcAft>
                <a:spcPts val="0"/>
              </a:spcAft>
              <a:buClr>
                <a:schemeClr val="lt1"/>
              </a:buClr>
              <a:buFont typeface="Arial"/>
              <a:buNone/>
            </a:pPr>
            <a:endParaRPr sz="2000" b="0" i="0" u="none" strike="noStrike" cap="none" baseline="0" dirty="0">
              <a:solidFill>
                <a:schemeClr val="lt1"/>
              </a:solidFill>
              <a:latin typeface="Arial"/>
              <a:ea typeface="Arial"/>
              <a:cs typeface="Arial"/>
              <a:sym typeface="Arial"/>
            </a:endParaRPr>
          </a:p>
          <a:p>
            <a:pPr marL="307975" marR="0" lvl="0" indent="-307975" algn="l" rtl="0">
              <a:spcBef>
                <a:spcPts val="360"/>
              </a:spcBef>
              <a:spcAft>
                <a:spcPts val="0"/>
              </a:spcAft>
              <a:buClr>
                <a:schemeClr val="lt1"/>
              </a:buClr>
              <a:buFont typeface="Arial"/>
              <a:buNone/>
            </a:pPr>
            <a:endParaRPr sz="2000" b="0" i="0" u="none" strike="noStrike" cap="none" baseline="0" dirty="0">
              <a:solidFill>
                <a:schemeClr val="lt1"/>
              </a:solidFill>
              <a:latin typeface="Arial"/>
              <a:ea typeface="Arial"/>
              <a:cs typeface="Arial"/>
              <a:sym typeface="Arial"/>
            </a:endParaRPr>
          </a:p>
        </p:txBody>
      </p:sp>
      <p:sp>
        <p:nvSpPr>
          <p:cNvPr id="533" name="Shape 533"/>
          <p:cNvSpPr txBox="1">
            <a:spLocks noGrp="1"/>
          </p:cNvSpPr>
          <p:nvPr>
            <p:ph type="title"/>
          </p:nvPr>
        </p:nvSpPr>
        <p:spPr>
          <a:xfrm>
            <a:off x="457200" y="275166"/>
            <a:ext cx="8229600" cy="1143000"/>
          </a:xfrm>
          <a:prstGeom prst="rect">
            <a:avLst/>
          </a:prstGeom>
          <a:noFill/>
          <a:ln>
            <a:noFill/>
          </a:ln>
        </p:spPr>
        <p:txBody>
          <a:bodyPr lIns="82250" tIns="41125" rIns="82250" bIns="41125" anchor="ctr" anchorCtr="0">
            <a:noAutofit/>
          </a:bodyPr>
          <a:lstStyle/>
          <a:p>
            <a:pPr marL="0" marR="0" lvl="0" indent="0" algn="ctr" rtl="0">
              <a:spcBef>
                <a:spcPts val="0"/>
              </a:spcBef>
              <a:spcAft>
                <a:spcPts val="0"/>
              </a:spcAft>
              <a:buSzPct val="25000"/>
              <a:buNone/>
            </a:pPr>
            <a:r>
              <a:rPr lang="en-US" sz="2800" b="1" i="0" u="none" strike="noStrike" cap="none" baseline="0">
                <a:solidFill>
                  <a:schemeClr val="lt1"/>
                </a:solidFill>
                <a:latin typeface="Arial"/>
                <a:ea typeface="Arial"/>
                <a:cs typeface="Arial"/>
                <a:sym typeface="Arial"/>
              </a:rPr>
              <a:t>CTR Prediction Challenges</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504"/>
        <p:cNvGrpSpPr/>
        <p:nvPr/>
      </p:nvGrpSpPr>
      <p:grpSpPr>
        <a:xfrm>
          <a:off x="0" y="0"/>
          <a:ext cx="0" cy="0"/>
          <a:chOff x="0" y="0"/>
          <a:chExt cx="0" cy="0"/>
        </a:xfrm>
      </p:grpSpPr>
      <p:sp>
        <p:nvSpPr>
          <p:cNvPr id="505" name="Shape 505"/>
          <p:cNvSpPr txBox="1">
            <a:spLocks noGrp="1"/>
          </p:cNvSpPr>
          <p:nvPr>
            <p:ph type="body" idx="1"/>
          </p:nvPr>
        </p:nvSpPr>
        <p:spPr>
          <a:xfrm>
            <a:off x="457199" y="4346639"/>
            <a:ext cx="8668744" cy="2222226"/>
          </a:xfrm>
          <a:prstGeom prst="rect">
            <a:avLst/>
          </a:prstGeom>
          <a:noFill/>
          <a:ln>
            <a:noFill/>
          </a:ln>
        </p:spPr>
        <p:txBody>
          <a:bodyPr lIns="82250" tIns="41125" rIns="82250" bIns="41125" anchor="t" anchorCtr="0">
            <a:noAutofit/>
          </a:bodyPr>
          <a:lstStyle/>
          <a:p>
            <a:pPr marL="307975" marR="0" lvl="0" indent="-307975" algn="l" rtl="0">
              <a:lnSpc>
                <a:spcPct val="90000"/>
              </a:lnSpc>
              <a:spcBef>
                <a:spcPts val="0"/>
              </a:spcBef>
              <a:spcAft>
                <a:spcPts val="0"/>
              </a:spcAft>
              <a:buClr>
                <a:schemeClr val="lt1"/>
              </a:buClr>
              <a:buFont typeface="Arial"/>
              <a:buNone/>
            </a:pPr>
            <a:endParaRPr sz="1800" b="0" i="0" u="none" strike="noStrike" cap="none" baseline="0" dirty="0">
              <a:solidFill>
                <a:schemeClr val="lt1"/>
              </a:solidFill>
              <a:latin typeface="Arial"/>
              <a:ea typeface="Arial"/>
              <a:cs typeface="Arial"/>
              <a:sym typeface="Arial"/>
            </a:endParaRPr>
          </a:p>
          <a:p>
            <a:pPr marL="307975" marR="0" lvl="0" indent="-307975" algn="l" rtl="0">
              <a:lnSpc>
                <a:spcPct val="90000"/>
              </a:lnSpc>
              <a:spcBef>
                <a:spcPts val="360"/>
              </a:spcBef>
              <a:spcAft>
                <a:spcPts val="0"/>
              </a:spcAft>
              <a:buClr>
                <a:schemeClr val="lt1"/>
              </a:buClr>
              <a:buSzPct val="100000"/>
              <a:buFont typeface="Arial"/>
              <a:buChar char="•"/>
            </a:pPr>
            <a:r>
              <a:rPr lang="en-US" sz="1800" b="0" i="0" u="none" strike="noStrike" cap="none" baseline="0" dirty="0">
                <a:solidFill>
                  <a:schemeClr val="lt1"/>
                </a:solidFill>
                <a:latin typeface="Arial"/>
                <a:ea typeface="Arial"/>
                <a:cs typeface="Arial"/>
                <a:sym typeface="Arial"/>
              </a:rPr>
              <a:t>Measure of Relevance:</a:t>
            </a:r>
          </a:p>
          <a:p>
            <a:pPr marL="666750" marR="0" lvl="1" indent="-260350" algn="l" rtl="0">
              <a:lnSpc>
                <a:spcPct val="90000"/>
              </a:lnSpc>
              <a:spcBef>
                <a:spcPts val="360"/>
              </a:spcBef>
              <a:spcAft>
                <a:spcPts val="0"/>
              </a:spcAft>
              <a:buClr>
                <a:schemeClr val="lt1"/>
              </a:buClr>
              <a:buSzPct val="100000"/>
              <a:buFont typeface="Arial"/>
              <a:buChar char="–"/>
            </a:pPr>
            <a:r>
              <a:rPr lang="en-US" sz="1800" b="0" i="0" u="none" strike="noStrike" cap="none" baseline="0" dirty="0">
                <a:solidFill>
                  <a:schemeClr val="lt1"/>
                </a:solidFill>
                <a:latin typeface="Arial"/>
                <a:ea typeface="Arial"/>
                <a:cs typeface="Arial"/>
                <a:sym typeface="Arial"/>
              </a:rPr>
              <a:t>Clicks: 1</a:t>
            </a:r>
            <a:r>
              <a:rPr lang="en-US" sz="1800" b="0" i="0" u="none" strike="noStrike" cap="none" baseline="30000" dirty="0">
                <a:solidFill>
                  <a:schemeClr val="lt1"/>
                </a:solidFill>
                <a:latin typeface="Arial"/>
                <a:ea typeface="Arial"/>
                <a:cs typeface="Arial"/>
                <a:sym typeface="Arial"/>
              </a:rPr>
              <a:t>st</a:t>
            </a:r>
            <a:r>
              <a:rPr lang="en-US" sz="1800" b="0" i="0" u="none" strike="noStrike" cap="none" baseline="0" dirty="0">
                <a:solidFill>
                  <a:schemeClr val="lt1"/>
                </a:solidFill>
                <a:latin typeface="Arial"/>
                <a:ea typeface="Arial"/>
                <a:cs typeface="Arial"/>
                <a:sym typeface="Arial"/>
              </a:rPr>
              <a:t> measure of relevance</a:t>
            </a:r>
          </a:p>
          <a:p>
            <a:pPr marL="666750" marR="0" lvl="1" indent="-260350" algn="l" rtl="0">
              <a:lnSpc>
                <a:spcPct val="90000"/>
              </a:lnSpc>
              <a:spcBef>
                <a:spcPts val="360"/>
              </a:spcBef>
              <a:spcAft>
                <a:spcPts val="0"/>
              </a:spcAft>
              <a:buClr>
                <a:schemeClr val="lt1"/>
              </a:buClr>
              <a:buSzPct val="100000"/>
              <a:buFont typeface="Arial"/>
              <a:buChar char="–"/>
            </a:pPr>
            <a:r>
              <a:rPr lang="en-US" sz="1800" b="0" i="0" u="none" strike="noStrike" cap="none" baseline="0" dirty="0">
                <a:solidFill>
                  <a:schemeClr val="lt1"/>
                </a:solidFill>
                <a:latin typeface="Arial"/>
                <a:ea typeface="Arial"/>
                <a:cs typeface="Arial"/>
                <a:sym typeface="Arial"/>
              </a:rPr>
              <a:t>Better indicator: Signals down the funnel</a:t>
            </a:r>
          </a:p>
          <a:p>
            <a:pPr marL="1027113" marR="0" lvl="2" indent="-214312" algn="l" rtl="0">
              <a:lnSpc>
                <a:spcPct val="90000"/>
              </a:lnSpc>
              <a:spcBef>
                <a:spcPts val="360"/>
              </a:spcBef>
              <a:spcAft>
                <a:spcPts val="0"/>
              </a:spcAft>
              <a:buClr>
                <a:schemeClr val="lt1"/>
              </a:buClr>
              <a:buSzPct val="100000"/>
              <a:buFont typeface="Arial"/>
              <a:buChar char="•"/>
            </a:pPr>
            <a:r>
              <a:rPr lang="en-US" sz="1800" b="0" i="0" u="none" strike="noStrike" cap="none" baseline="0" dirty="0">
                <a:solidFill>
                  <a:schemeClr val="lt1"/>
                </a:solidFill>
                <a:latin typeface="Arial"/>
                <a:ea typeface="Arial"/>
                <a:cs typeface="Arial"/>
                <a:sym typeface="Arial"/>
              </a:rPr>
              <a:t>If ad was indeed irrelevant, users won’t look for directions to business, make a phone call, etc.</a:t>
            </a:r>
          </a:p>
          <a:p>
            <a:pPr marL="307975" marR="0" lvl="0" indent="-307975" algn="l" rtl="0">
              <a:lnSpc>
                <a:spcPct val="90000"/>
              </a:lnSpc>
              <a:spcBef>
                <a:spcPts val="360"/>
              </a:spcBef>
              <a:spcAft>
                <a:spcPts val="0"/>
              </a:spcAft>
              <a:buClr>
                <a:schemeClr val="lt1"/>
              </a:buClr>
              <a:buSzPct val="100000"/>
              <a:buFont typeface="Arial"/>
              <a:buChar char="•"/>
            </a:pPr>
            <a:r>
              <a:rPr lang="en-US" sz="1800" b="0" i="0" u="none" strike="noStrike" cap="none" baseline="0" dirty="0">
                <a:solidFill>
                  <a:schemeClr val="lt1"/>
                </a:solidFill>
                <a:latin typeface="Arial"/>
                <a:ea typeface="Arial"/>
                <a:cs typeface="Arial"/>
                <a:sym typeface="Arial"/>
              </a:rPr>
              <a:t>Crowd-sourced emails of bad ads (internal only)</a:t>
            </a:r>
          </a:p>
        </p:txBody>
      </p:sp>
      <p:sp>
        <p:nvSpPr>
          <p:cNvPr id="506" name="Shape 506"/>
          <p:cNvSpPr txBox="1">
            <a:spLocks noGrp="1"/>
          </p:cNvSpPr>
          <p:nvPr>
            <p:ph type="title"/>
          </p:nvPr>
        </p:nvSpPr>
        <p:spPr>
          <a:xfrm>
            <a:off x="457200" y="0"/>
            <a:ext cx="8229600" cy="1143000"/>
          </a:xfrm>
          <a:prstGeom prst="rect">
            <a:avLst/>
          </a:prstGeom>
          <a:noFill/>
          <a:ln>
            <a:noFill/>
          </a:ln>
        </p:spPr>
        <p:txBody>
          <a:bodyPr lIns="82250" tIns="41125" rIns="82250" bIns="41125" anchor="ctr" anchorCtr="0">
            <a:noAutofit/>
          </a:bodyPr>
          <a:lstStyle/>
          <a:p>
            <a:pPr marL="0" marR="0" lvl="0" indent="0" algn="ctr" rtl="0">
              <a:spcBef>
                <a:spcPts val="0"/>
              </a:spcBef>
              <a:spcAft>
                <a:spcPts val="0"/>
              </a:spcAft>
              <a:buSzPct val="25000"/>
              <a:buNone/>
            </a:pPr>
            <a:r>
              <a:rPr lang="en-US" sz="2800" b="1" i="0" u="none" strike="noStrike" cap="none" baseline="0">
                <a:solidFill>
                  <a:schemeClr val="lt1"/>
                </a:solidFill>
                <a:latin typeface="Arial"/>
                <a:ea typeface="Arial"/>
                <a:cs typeface="Arial"/>
                <a:sym typeface="Arial"/>
              </a:rPr>
              <a:t>Revenue vs. Relevance</a:t>
            </a:r>
          </a:p>
        </p:txBody>
      </p:sp>
      <p:grpSp>
        <p:nvGrpSpPr>
          <p:cNvPr id="507" name="Shape 507"/>
          <p:cNvGrpSpPr/>
          <p:nvPr/>
        </p:nvGrpSpPr>
        <p:grpSpPr>
          <a:xfrm>
            <a:off x="814805" y="921984"/>
            <a:ext cx="8329196" cy="3487737"/>
            <a:chOff x="311085" y="1721138"/>
            <a:chExt cx="10169933" cy="4492620"/>
          </a:xfrm>
        </p:grpSpPr>
        <p:sp>
          <p:nvSpPr>
            <p:cNvPr id="508" name="Shape 508"/>
            <p:cNvSpPr txBox="1"/>
            <p:nvPr/>
          </p:nvSpPr>
          <p:spPr>
            <a:xfrm rot="16200000">
              <a:off x="554" y="3139639"/>
              <a:ext cx="1891966" cy="1270904"/>
            </a:xfrm>
            <a:prstGeom prst="rect">
              <a:avLst/>
            </a:prstGeom>
            <a:noFill/>
            <a:ln>
              <a:noFill/>
            </a:ln>
          </p:spPr>
          <p:txBody>
            <a:bodyPr lIns="82275" tIns="82275" rIns="82275" bIns="82275" anchor="t" anchorCtr="0">
              <a:noAutofit/>
            </a:bodyPr>
            <a:lstStyle/>
            <a:p>
              <a:pPr marL="0" marR="0" lvl="0" indent="0" algn="ctr" rtl="0">
                <a:spcBef>
                  <a:spcPts val="0"/>
                </a:spcBef>
                <a:buSzPct val="25000"/>
                <a:buNone/>
              </a:pPr>
              <a:r>
                <a:rPr lang="en-US" sz="1800" b="1" i="0" u="none" strike="noStrike" cap="none" baseline="0" dirty="0" smtClean="0">
                  <a:solidFill>
                    <a:schemeClr val="lt1"/>
                  </a:solidFill>
                  <a:latin typeface="Calibri"/>
                  <a:ea typeface="Calibri"/>
                  <a:cs typeface="Calibri"/>
                  <a:sym typeface="Calibri"/>
                </a:rPr>
                <a:t>Revenue</a:t>
              </a:r>
              <a:endParaRPr lang="en-US" sz="1800" b="1" i="0" u="none" strike="noStrike" cap="none" baseline="0" dirty="0">
                <a:solidFill>
                  <a:schemeClr val="lt1"/>
                </a:solidFill>
                <a:latin typeface="Calibri"/>
                <a:ea typeface="Calibri"/>
                <a:cs typeface="Calibri"/>
                <a:sym typeface="Calibri"/>
              </a:endParaRPr>
            </a:p>
          </p:txBody>
        </p:sp>
        <p:sp>
          <p:nvSpPr>
            <p:cNvPr id="509" name="Shape 509"/>
            <p:cNvSpPr txBox="1"/>
            <p:nvPr/>
          </p:nvSpPr>
          <p:spPr>
            <a:xfrm>
              <a:off x="1601964" y="5727220"/>
              <a:ext cx="5261929" cy="486538"/>
            </a:xfrm>
            <a:prstGeom prst="rect">
              <a:avLst/>
            </a:prstGeom>
            <a:noFill/>
            <a:ln>
              <a:noFill/>
            </a:ln>
          </p:spPr>
          <p:txBody>
            <a:bodyPr lIns="82275" tIns="82275" rIns="82275" bIns="82275" anchor="t" anchorCtr="0">
              <a:noAutofit/>
            </a:bodyPr>
            <a:lstStyle/>
            <a:p>
              <a:pPr marL="0" marR="0" lvl="0" indent="0" algn="ctr" rtl="0">
                <a:spcBef>
                  <a:spcPts val="0"/>
                </a:spcBef>
                <a:buSzPct val="25000"/>
                <a:buNone/>
              </a:pPr>
              <a:r>
                <a:rPr lang="en-US" sz="1800" b="1" i="0" u="none" strike="noStrike" cap="none" baseline="0" dirty="0" smtClean="0">
                  <a:solidFill>
                    <a:schemeClr val="lt1"/>
                  </a:solidFill>
                  <a:latin typeface="Calibri"/>
                  <a:ea typeface="Calibri"/>
                  <a:cs typeface="Calibri"/>
                  <a:sym typeface="Calibri"/>
                </a:rPr>
                <a:t>Minimum pCTR Allowed in Auction</a:t>
              </a:r>
              <a:endParaRPr lang="en-US" sz="1800" b="1" i="0" u="none" strike="noStrike" cap="none" baseline="0" dirty="0">
                <a:solidFill>
                  <a:schemeClr val="lt1"/>
                </a:solidFill>
                <a:latin typeface="Calibri"/>
                <a:ea typeface="Calibri"/>
                <a:cs typeface="Calibri"/>
                <a:sym typeface="Calibri"/>
              </a:endParaRPr>
            </a:p>
          </p:txBody>
        </p:sp>
        <p:sp>
          <p:nvSpPr>
            <p:cNvPr id="510" name="Shape 510"/>
            <p:cNvSpPr txBox="1"/>
            <p:nvPr/>
          </p:nvSpPr>
          <p:spPr>
            <a:xfrm>
              <a:off x="2652390" y="4992637"/>
              <a:ext cx="3291840" cy="411480"/>
            </a:xfrm>
            <a:prstGeom prst="rect">
              <a:avLst/>
            </a:prstGeom>
            <a:noFill/>
            <a:ln>
              <a:noFill/>
            </a:ln>
          </p:spPr>
          <p:txBody>
            <a:bodyPr lIns="82275" tIns="82275" rIns="82275" bIns="82275"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cxnSp>
          <p:nvCxnSpPr>
            <p:cNvPr id="511" name="Shape 511"/>
            <p:cNvCxnSpPr/>
            <p:nvPr/>
          </p:nvCxnSpPr>
          <p:spPr>
            <a:xfrm>
              <a:off x="1238132" y="5742787"/>
              <a:ext cx="6120358" cy="0"/>
            </a:xfrm>
            <a:prstGeom prst="straightConnector1">
              <a:avLst/>
            </a:prstGeom>
            <a:noFill/>
            <a:ln w="152400" cap="flat">
              <a:solidFill>
                <a:schemeClr val="accent3"/>
              </a:solidFill>
              <a:prstDash val="solid"/>
              <a:round/>
              <a:headEnd type="none" w="med" len="med"/>
              <a:tailEnd type="none" w="med" len="med"/>
            </a:ln>
          </p:spPr>
        </p:cxnSp>
        <p:cxnSp>
          <p:nvCxnSpPr>
            <p:cNvPr id="512" name="Shape 512"/>
            <p:cNvCxnSpPr/>
            <p:nvPr/>
          </p:nvCxnSpPr>
          <p:spPr>
            <a:xfrm rot="10800000">
              <a:off x="1160045" y="1721139"/>
              <a:ext cx="0" cy="4090223"/>
            </a:xfrm>
            <a:prstGeom prst="straightConnector1">
              <a:avLst/>
            </a:prstGeom>
            <a:noFill/>
            <a:ln w="152400" cap="flat">
              <a:solidFill>
                <a:schemeClr val="accent3"/>
              </a:solidFill>
              <a:prstDash val="solid"/>
              <a:round/>
              <a:headEnd type="none" w="med" len="med"/>
              <a:tailEnd type="none" w="med" len="med"/>
            </a:ln>
          </p:spPr>
        </p:cxnSp>
        <p:sp>
          <p:nvSpPr>
            <p:cNvPr id="513" name="Shape 513"/>
            <p:cNvSpPr/>
            <p:nvPr/>
          </p:nvSpPr>
          <p:spPr>
            <a:xfrm>
              <a:off x="1816491" y="1796625"/>
              <a:ext cx="5244403" cy="3607411"/>
            </a:xfrm>
            <a:custGeom>
              <a:avLst/>
              <a:gdLst/>
              <a:ahLst/>
              <a:cxnLst/>
              <a:rect l="0" t="0" r="0" b="0"/>
              <a:pathLst>
                <a:path w="243583" h="142807" extrusionOk="0">
                  <a:moveTo>
                    <a:pt x="243583" y="142807"/>
                  </a:moveTo>
                  <a:cubicBezTo>
                    <a:pt x="216884" y="132393"/>
                    <a:pt x="123989" y="104124"/>
                    <a:pt x="83392" y="80323"/>
                  </a:cubicBezTo>
                  <a:cubicBezTo>
                    <a:pt x="42794" y="56521"/>
                    <a:pt x="13898" y="13387"/>
                    <a:pt x="0" y="0"/>
                  </a:cubicBezTo>
                </a:path>
              </a:pathLst>
            </a:custGeom>
            <a:noFill/>
            <a:ln w="38100" cap="flat">
              <a:solidFill>
                <a:srgbClr val="FF99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14" name="Shape 514"/>
            <p:cNvSpPr txBox="1"/>
            <p:nvPr/>
          </p:nvSpPr>
          <p:spPr>
            <a:xfrm>
              <a:off x="2652388" y="1721139"/>
              <a:ext cx="3539097" cy="1249558"/>
            </a:xfrm>
            <a:prstGeom prst="rect">
              <a:avLst/>
            </a:prstGeom>
            <a:noFill/>
            <a:ln>
              <a:noFill/>
            </a:ln>
          </p:spPr>
          <p:txBody>
            <a:bodyPr lIns="82275" tIns="82275" rIns="82275" bIns="82275" anchor="t" anchorCtr="0">
              <a:noAutofit/>
            </a:bodyPr>
            <a:lstStyle/>
            <a:p>
              <a:pPr marL="0" marR="0" lvl="0" indent="0" algn="l" rtl="0">
                <a:spcBef>
                  <a:spcPts val="0"/>
                </a:spcBef>
                <a:buSzPct val="25000"/>
                <a:buNone/>
              </a:pPr>
              <a:r>
                <a:rPr lang="en-US" sz="1800" b="0" i="0" u="none" strike="noStrike" cap="none" baseline="0" dirty="0">
                  <a:solidFill>
                    <a:schemeClr val="lt1"/>
                  </a:solidFill>
                  <a:latin typeface="Calibri"/>
                  <a:ea typeface="Calibri"/>
                  <a:cs typeface="Calibri"/>
                  <a:sym typeface="Calibri"/>
                </a:rPr>
                <a:t>Low Relevance (Precision)</a:t>
              </a:r>
            </a:p>
            <a:p>
              <a:pPr marL="0" marR="0" lvl="0" indent="0" algn="l" rtl="0">
                <a:spcBef>
                  <a:spcPts val="0"/>
                </a:spcBef>
                <a:buSzPct val="25000"/>
                <a:buNone/>
              </a:pPr>
              <a:r>
                <a:rPr lang="en-US" sz="1800" b="0" i="0" u="none" strike="noStrike" cap="none" baseline="0" dirty="0">
                  <a:solidFill>
                    <a:schemeClr val="lt1"/>
                  </a:solidFill>
                  <a:latin typeface="Calibri"/>
                  <a:ea typeface="Calibri"/>
                  <a:cs typeface="Calibri"/>
                  <a:sym typeface="Calibri"/>
                </a:rPr>
                <a:t>High Revenue (Recall)</a:t>
              </a:r>
            </a:p>
            <a:p>
              <a:pPr marL="0" marR="0" lvl="0" indent="0" algn="l" rtl="0">
                <a:spcBef>
                  <a:spcPts val="0"/>
                </a:spcBef>
                <a:buNone/>
              </a:pPr>
              <a:endParaRPr sz="1800" b="1" i="0" u="none" strike="noStrike" cap="none" baseline="0" dirty="0">
                <a:solidFill>
                  <a:schemeClr val="dk1"/>
                </a:solidFill>
                <a:latin typeface="Calibri"/>
                <a:ea typeface="Calibri"/>
                <a:cs typeface="Calibri"/>
                <a:sym typeface="Calibri"/>
              </a:endParaRPr>
            </a:p>
          </p:txBody>
        </p:sp>
        <p:cxnSp>
          <p:nvCxnSpPr>
            <p:cNvPr id="515" name="Shape 515"/>
            <p:cNvCxnSpPr/>
            <p:nvPr/>
          </p:nvCxnSpPr>
          <p:spPr>
            <a:xfrm rot="10800000">
              <a:off x="2096561" y="2143076"/>
              <a:ext cx="555833" cy="0"/>
            </a:xfrm>
            <a:prstGeom prst="straightConnector1">
              <a:avLst/>
            </a:prstGeom>
            <a:noFill/>
            <a:ln w="19050" cap="flat">
              <a:solidFill>
                <a:schemeClr val="accent3"/>
              </a:solidFill>
              <a:prstDash val="solid"/>
              <a:round/>
              <a:headEnd type="none" w="med" len="med"/>
              <a:tailEnd type="triangle" w="lg" len="lg"/>
            </a:ln>
          </p:spPr>
        </p:cxnSp>
        <p:sp>
          <p:nvSpPr>
            <p:cNvPr id="516" name="Shape 516"/>
            <p:cNvSpPr txBox="1"/>
            <p:nvPr/>
          </p:nvSpPr>
          <p:spPr>
            <a:xfrm>
              <a:off x="6837857" y="4052135"/>
              <a:ext cx="3643161" cy="1316968"/>
            </a:xfrm>
            <a:prstGeom prst="rect">
              <a:avLst/>
            </a:prstGeom>
            <a:noFill/>
            <a:ln>
              <a:noFill/>
            </a:ln>
          </p:spPr>
          <p:txBody>
            <a:bodyPr lIns="82275" tIns="82275" rIns="82275" bIns="82275" anchor="t" anchorCtr="0">
              <a:noAutofit/>
            </a:bodyPr>
            <a:lstStyle/>
            <a:p>
              <a:pPr marL="0" marR="0" lvl="0" indent="0" algn="l" rtl="0">
                <a:spcBef>
                  <a:spcPts val="0"/>
                </a:spcBef>
                <a:buSzPct val="25000"/>
                <a:buNone/>
              </a:pPr>
              <a:r>
                <a:rPr lang="en-US" sz="1800" b="0" i="0" u="none" strike="noStrike" cap="none" baseline="0" dirty="0">
                  <a:solidFill>
                    <a:schemeClr val="lt1"/>
                  </a:solidFill>
                  <a:latin typeface="Calibri"/>
                  <a:ea typeface="Calibri"/>
                  <a:cs typeface="Calibri"/>
                  <a:sym typeface="Calibri"/>
                </a:rPr>
                <a:t>High Relevance (Precision)</a:t>
              </a:r>
            </a:p>
            <a:p>
              <a:pPr marL="0" marR="0" lvl="0" indent="0" algn="l" rtl="0">
                <a:spcBef>
                  <a:spcPts val="0"/>
                </a:spcBef>
                <a:buSzPct val="25000"/>
                <a:buNone/>
              </a:pPr>
              <a:r>
                <a:rPr lang="en-US" sz="1800" b="0" i="0" u="none" strike="noStrike" cap="none" baseline="0" dirty="0">
                  <a:solidFill>
                    <a:schemeClr val="lt1"/>
                  </a:solidFill>
                  <a:latin typeface="Calibri"/>
                  <a:ea typeface="Calibri"/>
                  <a:cs typeface="Calibri"/>
                  <a:sym typeface="Calibri"/>
                </a:rPr>
                <a:t>Low Revenue (Recall)</a:t>
              </a:r>
            </a:p>
            <a:p>
              <a:pPr marL="0" marR="0" lvl="0" indent="0" algn="l" rtl="0">
                <a:spcBef>
                  <a:spcPts val="0"/>
                </a:spcBef>
                <a:buNone/>
              </a:pPr>
              <a:endParaRPr sz="18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800" b="0" i="0" u="none" strike="noStrike" cap="none" baseline="0" dirty="0">
                <a:solidFill>
                  <a:schemeClr val="dk1"/>
                </a:solidFill>
                <a:latin typeface="Calibri"/>
                <a:ea typeface="Calibri"/>
                <a:cs typeface="Calibri"/>
                <a:sym typeface="Calibri"/>
              </a:endParaRPr>
            </a:p>
          </p:txBody>
        </p:sp>
        <p:cxnSp>
          <p:nvCxnSpPr>
            <p:cNvPr id="517" name="Shape 517"/>
            <p:cNvCxnSpPr/>
            <p:nvPr/>
          </p:nvCxnSpPr>
          <p:spPr>
            <a:xfrm flipH="1">
              <a:off x="6191486" y="4618957"/>
              <a:ext cx="637317" cy="411402"/>
            </a:xfrm>
            <a:prstGeom prst="straightConnector1">
              <a:avLst/>
            </a:prstGeom>
            <a:noFill/>
            <a:ln w="19050" cap="flat">
              <a:solidFill>
                <a:schemeClr val="accent3"/>
              </a:solidFill>
              <a:prstDash val="solid"/>
              <a:round/>
              <a:headEnd type="none" w="med" len="med"/>
              <a:tailEnd type="triangle" w="lg" len="lg"/>
            </a:ln>
          </p:spPr>
        </p:cxnSp>
        <p:cxnSp>
          <p:nvCxnSpPr>
            <p:cNvPr id="518" name="Shape 518"/>
            <p:cNvCxnSpPr/>
            <p:nvPr/>
          </p:nvCxnSpPr>
          <p:spPr>
            <a:xfrm rot="5400000">
              <a:off x="-194333" y="3731962"/>
              <a:ext cx="4021649" cy="1587"/>
            </a:xfrm>
            <a:prstGeom prst="straightConnector1">
              <a:avLst/>
            </a:prstGeom>
            <a:noFill/>
            <a:ln w="25400" cap="flat">
              <a:solidFill>
                <a:srgbClr val="FF0000"/>
              </a:solidFill>
              <a:prstDash val="sysDot"/>
              <a:round/>
              <a:headEnd type="none" w="med" len="med"/>
              <a:tailEnd type="none" w="med" len="med"/>
            </a:ln>
          </p:spPr>
        </p:cxnSp>
        <p:cxnSp>
          <p:nvCxnSpPr>
            <p:cNvPr id="519" name="Shape 519"/>
            <p:cNvCxnSpPr/>
            <p:nvPr/>
          </p:nvCxnSpPr>
          <p:spPr>
            <a:xfrm rot="5400000">
              <a:off x="3989086" y="3731169"/>
              <a:ext cx="4021649" cy="1587"/>
            </a:xfrm>
            <a:prstGeom prst="straightConnector1">
              <a:avLst/>
            </a:prstGeom>
            <a:noFill/>
            <a:ln w="25400" cap="flat">
              <a:solidFill>
                <a:srgbClr val="FF0000"/>
              </a:solidFill>
              <a:prstDash val="sysDot"/>
              <a:round/>
              <a:headEnd type="none" w="med" len="med"/>
              <a:tailEnd type="none" w="med" len="med"/>
            </a:ln>
          </p:spPr>
        </p:cxnSp>
      </p:gr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524"/>
        <p:cNvGrpSpPr/>
        <p:nvPr/>
      </p:nvGrpSpPr>
      <p:grpSpPr>
        <a:xfrm>
          <a:off x="0" y="0"/>
          <a:ext cx="0" cy="0"/>
          <a:chOff x="0" y="0"/>
          <a:chExt cx="0" cy="0"/>
        </a:xfrm>
      </p:grpSpPr>
      <p:sp>
        <p:nvSpPr>
          <p:cNvPr id="525" name="Shape 525"/>
          <p:cNvSpPr txBox="1">
            <a:spLocks noGrp="1"/>
          </p:cNvSpPr>
          <p:nvPr>
            <p:ph type="body" idx="1"/>
          </p:nvPr>
        </p:nvSpPr>
        <p:spPr>
          <a:xfrm>
            <a:off x="457200" y="1600201"/>
            <a:ext cx="8229600" cy="4525433"/>
          </a:xfrm>
          <a:prstGeom prst="rect">
            <a:avLst/>
          </a:prstGeom>
          <a:noFill/>
          <a:ln>
            <a:noFill/>
          </a:ln>
        </p:spPr>
        <p:txBody>
          <a:bodyPr lIns="82250" tIns="41125" rIns="82250" bIns="41125" anchor="t" anchorCtr="0">
            <a:noAutofit/>
          </a:bodyPr>
          <a:lstStyle/>
          <a:p>
            <a:pPr marL="307975" marR="0" lvl="0" indent="-307975" algn="l" rtl="0">
              <a:spcBef>
                <a:spcPts val="0"/>
              </a:spcBef>
              <a:spcAft>
                <a:spcPts val="0"/>
              </a:spcAft>
              <a:buClr>
                <a:schemeClr val="lt1"/>
              </a:buClr>
              <a:buSzPct val="100000"/>
              <a:buFont typeface="Arial"/>
              <a:buChar char="•"/>
            </a:pPr>
            <a:r>
              <a:rPr lang="en-US" sz="1800" b="0" i="0" u="none" strike="noStrike" cap="none" baseline="0" dirty="0">
                <a:solidFill>
                  <a:srgbClr val="FFFFFF"/>
                </a:solidFill>
                <a:latin typeface="Arial"/>
                <a:ea typeface="Arial"/>
                <a:cs typeface="Arial"/>
                <a:sym typeface="Arial"/>
              </a:rPr>
              <a:t>Cost of a Feature:</a:t>
            </a:r>
          </a:p>
          <a:p>
            <a:pPr marL="666750" marR="0" lvl="1" indent="-260350" algn="l" rtl="0">
              <a:spcBef>
                <a:spcPts val="360"/>
              </a:spcBef>
              <a:spcAft>
                <a:spcPts val="0"/>
              </a:spcAft>
              <a:buClr>
                <a:schemeClr val="lt1"/>
              </a:buClr>
              <a:buSzPct val="100000"/>
              <a:buFont typeface="Arial"/>
              <a:buChar char="–"/>
            </a:pPr>
            <a:r>
              <a:rPr lang="en-US" sz="1800" b="0" i="0" u="none" strike="noStrike" cap="none" baseline="0" dirty="0">
                <a:solidFill>
                  <a:srgbClr val="FFFFFF"/>
                </a:solidFill>
                <a:latin typeface="Arial"/>
                <a:ea typeface="Arial"/>
                <a:cs typeface="Arial"/>
                <a:sym typeface="Arial"/>
              </a:rPr>
              <a:t>Training cost: Time to train</a:t>
            </a:r>
          </a:p>
          <a:p>
            <a:pPr marL="666750" marR="0" lvl="1" indent="-260350" algn="l" rtl="0">
              <a:spcBef>
                <a:spcPts val="360"/>
              </a:spcBef>
              <a:spcAft>
                <a:spcPts val="0"/>
              </a:spcAft>
              <a:buClr>
                <a:schemeClr val="lt1"/>
              </a:buClr>
              <a:buSzPct val="100000"/>
              <a:buFont typeface="Arial"/>
              <a:buChar char="–"/>
            </a:pPr>
            <a:r>
              <a:rPr lang="en-US" sz="1800" b="0" i="0" u="none" strike="noStrike" cap="none" baseline="0" dirty="0">
                <a:solidFill>
                  <a:srgbClr val="FFFFFF"/>
                </a:solidFill>
                <a:latin typeface="Arial"/>
                <a:ea typeface="Arial"/>
                <a:cs typeface="Arial"/>
                <a:sym typeface="Arial"/>
              </a:rPr>
              <a:t>Scoring cost: Time, CPU utilization &amp; Memory needed in Ad-Servers</a:t>
            </a:r>
          </a:p>
          <a:p>
            <a:pPr marL="666750" marR="0" lvl="1" indent="-146050" algn="l" rtl="0">
              <a:spcBef>
                <a:spcPts val="360"/>
              </a:spcBef>
              <a:spcAft>
                <a:spcPts val="0"/>
              </a:spcAft>
              <a:buClr>
                <a:schemeClr val="lt1"/>
              </a:buClr>
              <a:buFont typeface="Arial"/>
              <a:buNone/>
            </a:pPr>
            <a:endParaRPr sz="1800" b="0" i="0" u="none" strike="noStrike" cap="none" baseline="0" dirty="0">
              <a:solidFill>
                <a:srgbClr val="FFFFFF"/>
              </a:solidFill>
              <a:latin typeface="Arial"/>
              <a:ea typeface="Arial"/>
              <a:cs typeface="Arial"/>
              <a:sym typeface="Arial"/>
            </a:endParaRPr>
          </a:p>
          <a:p>
            <a:pPr marL="666750" marR="0" lvl="1" indent="-260350" algn="l" rtl="0">
              <a:spcBef>
                <a:spcPts val="360"/>
              </a:spcBef>
              <a:spcAft>
                <a:spcPts val="0"/>
              </a:spcAft>
              <a:buClr>
                <a:schemeClr val="lt1"/>
              </a:buClr>
              <a:buSzPct val="100000"/>
              <a:buFont typeface="Arial"/>
              <a:buChar char="–"/>
            </a:pPr>
            <a:r>
              <a:rPr lang="en-US" sz="1800" b="0" i="0" u="none" strike="noStrike" cap="none" baseline="0" dirty="0">
                <a:solidFill>
                  <a:srgbClr val="FFFFFF"/>
                </a:solidFill>
                <a:latin typeface="Arial"/>
                <a:ea typeface="Arial"/>
                <a:cs typeface="Arial"/>
                <a:sym typeface="Arial"/>
              </a:rPr>
              <a:t>Cost increases with larger number of features</a:t>
            </a:r>
          </a:p>
          <a:p>
            <a:pPr marL="1027113" marR="0" lvl="2" indent="-214312" algn="l" rtl="0">
              <a:spcBef>
                <a:spcPts val="360"/>
              </a:spcBef>
              <a:spcAft>
                <a:spcPts val="0"/>
              </a:spcAft>
              <a:buClr>
                <a:schemeClr val="lt1"/>
              </a:buClr>
              <a:buSzPct val="100000"/>
              <a:buFont typeface="Arial"/>
              <a:buChar char="•"/>
            </a:pPr>
            <a:r>
              <a:rPr lang="en-US" sz="1800" b="0" i="0" u="none" strike="noStrike" cap="none" baseline="0" dirty="0">
                <a:solidFill>
                  <a:srgbClr val="FFFFFF"/>
                </a:solidFill>
                <a:latin typeface="Arial"/>
                <a:ea typeface="Arial"/>
                <a:cs typeface="Arial"/>
                <a:sym typeface="Arial"/>
              </a:rPr>
              <a:t>Object creation, Garbage Collection, etc.</a:t>
            </a:r>
          </a:p>
          <a:p>
            <a:pPr marL="666750" marR="0" lvl="1" indent="-146050" algn="l" rtl="0">
              <a:spcBef>
                <a:spcPts val="360"/>
              </a:spcBef>
              <a:spcAft>
                <a:spcPts val="0"/>
              </a:spcAft>
              <a:buClr>
                <a:schemeClr val="lt1"/>
              </a:buClr>
              <a:buFont typeface="Arial"/>
              <a:buNone/>
            </a:pPr>
            <a:endParaRPr sz="1800" b="0" i="0" u="none" strike="noStrike" cap="none" baseline="0" dirty="0">
              <a:solidFill>
                <a:srgbClr val="FFFFFF"/>
              </a:solidFill>
              <a:latin typeface="Arial"/>
              <a:ea typeface="Arial"/>
              <a:cs typeface="Arial"/>
              <a:sym typeface="Arial"/>
            </a:endParaRPr>
          </a:p>
          <a:p>
            <a:pPr marL="307975" marR="0" lvl="0" indent="-307975" algn="l" rtl="0">
              <a:spcBef>
                <a:spcPts val="360"/>
              </a:spcBef>
              <a:spcAft>
                <a:spcPts val="0"/>
              </a:spcAft>
              <a:buClr>
                <a:schemeClr val="lt1"/>
              </a:buClr>
              <a:buSzPct val="100000"/>
              <a:buFont typeface="Arial"/>
              <a:buChar char="•"/>
            </a:pPr>
            <a:r>
              <a:rPr lang="en-US" sz="1800" b="0" i="0" u="none" strike="noStrike" cap="none" baseline="0" dirty="0">
                <a:solidFill>
                  <a:srgbClr val="FFFFFF"/>
                </a:solidFill>
                <a:latin typeface="Arial"/>
                <a:ea typeface="Arial"/>
                <a:cs typeface="Arial"/>
                <a:sym typeface="Arial"/>
              </a:rPr>
              <a:t>Cost vs. Accuracy</a:t>
            </a:r>
          </a:p>
          <a:p>
            <a:pPr marL="666750" marR="0" lvl="1" indent="-260350" algn="l" rtl="0">
              <a:spcBef>
                <a:spcPts val="360"/>
              </a:spcBef>
              <a:spcAft>
                <a:spcPts val="0"/>
              </a:spcAft>
              <a:buClr>
                <a:schemeClr val="lt1"/>
              </a:buClr>
              <a:buSzPct val="100000"/>
              <a:buFont typeface="Arial"/>
              <a:buChar char="–"/>
            </a:pPr>
            <a:r>
              <a:rPr lang="en-US" sz="1800" b="0" i="0" u="none" strike="noStrike" cap="none" baseline="0" dirty="0">
                <a:solidFill>
                  <a:srgbClr val="FFFFFF"/>
                </a:solidFill>
                <a:latin typeface="Arial"/>
                <a:ea typeface="Arial"/>
                <a:cs typeface="Arial"/>
                <a:sym typeface="Arial"/>
              </a:rPr>
              <a:t>Convert every category in our Category Tree in to a Binary Feature</a:t>
            </a:r>
          </a:p>
          <a:p>
            <a:pPr marL="1027113" marR="0" lvl="2" indent="-214312" algn="l" rtl="0">
              <a:spcBef>
                <a:spcPts val="360"/>
              </a:spcBef>
              <a:spcAft>
                <a:spcPts val="0"/>
              </a:spcAft>
              <a:buClr>
                <a:schemeClr val="lt1"/>
              </a:buClr>
              <a:buSzPct val="100000"/>
              <a:buFont typeface="Arial"/>
              <a:buChar char="•"/>
            </a:pPr>
            <a:r>
              <a:rPr lang="en-US" sz="1800" b="0" i="0" u="none" strike="noStrike" cap="none" baseline="0" dirty="0" err="1">
                <a:solidFill>
                  <a:srgbClr val="FFFFFF"/>
                </a:solidFill>
                <a:latin typeface="Arial"/>
                <a:ea typeface="Arial"/>
                <a:cs typeface="Arial"/>
                <a:sym typeface="Arial"/>
              </a:rPr>
              <a:t>Category:Japanese</a:t>
            </a:r>
            <a:r>
              <a:rPr lang="en-US" sz="1800" b="0" i="0" u="none" strike="noStrike" cap="none" baseline="0" dirty="0">
                <a:solidFill>
                  <a:srgbClr val="FFFFFF"/>
                </a:solidFill>
                <a:latin typeface="Arial"/>
                <a:ea typeface="Arial"/>
                <a:cs typeface="Arial"/>
                <a:sym typeface="Arial"/>
              </a:rPr>
              <a:t> = 1</a:t>
            </a:r>
          </a:p>
          <a:p>
            <a:pPr marL="1027113" marR="0" lvl="2" indent="-214312" algn="l" rtl="0">
              <a:spcBef>
                <a:spcPts val="360"/>
              </a:spcBef>
              <a:spcAft>
                <a:spcPts val="0"/>
              </a:spcAft>
              <a:buClr>
                <a:schemeClr val="lt1"/>
              </a:buClr>
              <a:buSzPct val="100000"/>
              <a:buFont typeface="Arial"/>
              <a:buChar char="•"/>
            </a:pPr>
            <a:r>
              <a:rPr lang="en-US" sz="1800" b="0" i="0" u="none" strike="noStrike" cap="none" baseline="0" dirty="0" err="1">
                <a:solidFill>
                  <a:srgbClr val="FFFFFF"/>
                </a:solidFill>
                <a:latin typeface="Arial"/>
                <a:ea typeface="Arial"/>
                <a:cs typeface="Arial"/>
                <a:sym typeface="Arial"/>
              </a:rPr>
              <a:t>Category:Korean</a:t>
            </a:r>
            <a:r>
              <a:rPr lang="en-US" sz="1800" b="0" i="0" u="none" strike="noStrike" cap="none" baseline="0" dirty="0">
                <a:solidFill>
                  <a:srgbClr val="FFFFFF"/>
                </a:solidFill>
                <a:latin typeface="Arial"/>
                <a:ea typeface="Arial"/>
                <a:cs typeface="Arial"/>
                <a:sym typeface="Arial"/>
              </a:rPr>
              <a:t> = 0</a:t>
            </a:r>
          </a:p>
          <a:p>
            <a:pPr marL="666750" marR="0" lvl="1" indent="-260350" algn="l" rtl="0">
              <a:spcBef>
                <a:spcPts val="360"/>
              </a:spcBef>
              <a:spcAft>
                <a:spcPts val="0"/>
              </a:spcAft>
              <a:buClr>
                <a:schemeClr val="lt1"/>
              </a:buClr>
              <a:buSzPct val="100000"/>
              <a:buFont typeface="Arial"/>
              <a:buChar char="–"/>
            </a:pPr>
            <a:r>
              <a:rPr lang="en-US" sz="1800" b="0" i="0" u="none" strike="noStrike" cap="none" baseline="0" dirty="0">
                <a:solidFill>
                  <a:srgbClr val="FFFFFF"/>
                </a:solidFill>
                <a:latin typeface="Arial"/>
                <a:ea typeface="Arial"/>
                <a:cs typeface="Arial"/>
                <a:sym typeface="Arial"/>
              </a:rPr>
              <a:t>Convert: category feature to numerical via CTR translation</a:t>
            </a:r>
          </a:p>
          <a:p>
            <a:pPr marL="1027113" marR="0" lvl="2" indent="-214312" algn="l" rtl="0">
              <a:spcBef>
                <a:spcPts val="360"/>
              </a:spcBef>
              <a:spcAft>
                <a:spcPts val="0"/>
              </a:spcAft>
              <a:buClr>
                <a:schemeClr val="lt1"/>
              </a:buClr>
              <a:buSzPct val="100000"/>
              <a:buFont typeface="Arial"/>
              <a:buChar char="•"/>
            </a:pPr>
            <a:r>
              <a:rPr lang="en-US" sz="1800" b="0" i="0" u="none" strike="noStrike" cap="none" baseline="0" dirty="0" err="1">
                <a:solidFill>
                  <a:srgbClr val="FFFFFF"/>
                </a:solidFill>
                <a:latin typeface="Arial"/>
                <a:ea typeface="Arial"/>
                <a:cs typeface="Arial"/>
                <a:sym typeface="Arial"/>
              </a:rPr>
              <a:t>CategoryCTR</a:t>
            </a:r>
            <a:r>
              <a:rPr lang="en-US" sz="1800" b="0" i="0" u="none" strike="noStrike" cap="none" baseline="0" dirty="0">
                <a:solidFill>
                  <a:srgbClr val="FFFFFF"/>
                </a:solidFill>
                <a:latin typeface="Arial"/>
                <a:ea typeface="Arial"/>
                <a:cs typeface="Arial"/>
                <a:sym typeface="Arial"/>
              </a:rPr>
              <a:t> = &lt;float&gt;</a:t>
            </a:r>
          </a:p>
          <a:p>
            <a:pPr marL="666750" marR="0" lvl="1" indent="-146050" algn="l" rtl="0">
              <a:spcBef>
                <a:spcPts val="360"/>
              </a:spcBef>
              <a:spcAft>
                <a:spcPts val="0"/>
              </a:spcAft>
              <a:buClr>
                <a:schemeClr val="lt1"/>
              </a:buClr>
              <a:buFont typeface="Arial"/>
              <a:buNone/>
            </a:pPr>
            <a:endParaRPr sz="1800" b="0" i="0" u="none" strike="noStrike" cap="none" baseline="0" dirty="0">
              <a:solidFill>
                <a:srgbClr val="FFFFFF"/>
              </a:solidFill>
              <a:latin typeface="Arial"/>
              <a:ea typeface="Arial"/>
              <a:cs typeface="Arial"/>
              <a:sym typeface="Arial"/>
            </a:endParaRPr>
          </a:p>
          <a:p>
            <a:pPr marL="307975" marR="0" lvl="0" indent="-193675" algn="l" rtl="0">
              <a:spcBef>
                <a:spcPts val="360"/>
              </a:spcBef>
              <a:spcAft>
                <a:spcPts val="0"/>
              </a:spcAft>
              <a:buClr>
                <a:schemeClr val="lt1"/>
              </a:buClr>
              <a:buFont typeface="Arial"/>
              <a:buNone/>
            </a:pPr>
            <a:endParaRPr sz="1800" b="0" i="0" u="none" strike="noStrike" cap="none" baseline="0" dirty="0">
              <a:solidFill>
                <a:srgbClr val="FFFFFF"/>
              </a:solidFill>
              <a:latin typeface="Arial"/>
              <a:ea typeface="Arial"/>
              <a:cs typeface="Arial"/>
              <a:sym typeface="Arial"/>
            </a:endParaRPr>
          </a:p>
          <a:p>
            <a:pPr marL="666750" marR="0" lvl="1" indent="-146050" algn="l" rtl="0">
              <a:spcBef>
                <a:spcPts val="360"/>
              </a:spcBef>
              <a:spcAft>
                <a:spcPts val="0"/>
              </a:spcAft>
              <a:buClr>
                <a:schemeClr val="lt1"/>
              </a:buClr>
              <a:buFont typeface="Arial"/>
              <a:buNone/>
            </a:pPr>
            <a:endParaRPr sz="1800" b="0" i="0" u="none" strike="noStrike" cap="none" baseline="0" dirty="0">
              <a:solidFill>
                <a:srgbClr val="FFFFFF"/>
              </a:solidFill>
              <a:latin typeface="Arial"/>
              <a:ea typeface="Arial"/>
              <a:cs typeface="Arial"/>
              <a:sym typeface="Arial"/>
            </a:endParaRPr>
          </a:p>
          <a:p>
            <a:pPr marL="666750" marR="0" lvl="1" indent="-146050" algn="l" rtl="0">
              <a:spcBef>
                <a:spcPts val="360"/>
              </a:spcBef>
              <a:spcAft>
                <a:spcPts val="0"/>
              </a:spcAft>
              <a:buClr>
                <a:schemeClr val="lt1"/>
              </a:buClr>
              <a:buFont typeface="Arial"/>
              <a:buNone/>
            </a:pPr>
            <a:endParaRPr sz="1800" b="0" i="0" u="none" strike="noStrike" cap="none" baseline="0" dirty="0">
              <a:solidFill>
                <a:srgbClr val="FFFFFF"/>
              </a:solidFill>
              <a:latin typeface="Arial"/>
              <a:ea typeface="Arial"/>
              <a:cs typeface="Arial"/>
              <a:sym typeface="Arial"/>
            </a:endParaRPr>
          </a:p>
          <a:p>
            <a:pPr marL="307975" marR="0" lvl="0" indent="-307975" algn="l" rtl="0">
              <a:spcBef>
                <a:spcPts val="360"/>
              </a:spcBef>
              <a:spcAft>
                <a:spcPts val="0"/>
              </a:spcAft>
              <a:buClr>
                <a:schemeClr val="lt1"/>
              </a:buClr>
              <a:buFont typeface="Arial"/>
              <a:buNone/>
            </a:pPr>
            <a:endParaRPr sz="1800" b="0" i="0" u="none" strike="noStrike" cap="none" baseline="0" dirty="0">
              <a:solidFill>
                <a:srgbClr val="FFFFFF"/>
              </a:solidFill>
              <a:latin typeface="Arial"/>
              <a:ea typeface="Arial"/>
              <a:cs typeface="Arial"/>
              <a:sym typeface="Arial"/>
            </a:endParaRPr>
          </a:p>
          <a:p>
            <a:pPr marL="307975" marR="0" lvl="0" indent="-193675" algn="l" rtl="0">
              <a:spcBef>
                <a:spcPts val="360"/>
              </a:spcBef>
              <a:spcAft>
                <a:spcPts val="0"/>
              </a:spcAft>
              <a:buClr>
                <a:schemeClr val="lt1"/>
              </a:buClr>
              <a:buFont typeface="Arial"/>
              <a:buNone/>
            </a:pPr>
            <a:endParaRPr sz="1800" b="0" i="0" u="none" strike="noStrike" cap="none" baseline="0" dirty="0">
              <a:solidFill>
                <a:srgbClr val="FFFFFF"/>
              </a:solidFill>
              <a:latin typeface="Arial"/>
              <a:ea typeface="Arial"/>
              <a:cs typeface="Arial"/>
              <a:sym typeface="Arial"/>
            </a:endParaRPr>
          </a:p>
        </p:txBody>
      </p:sp>
      <p:sp>
        <p:nvSpPr>
          <p:cNvPr id="526" name="Shape 526"/>
          <p:cNvSpPr txBox="1">
            <a:spLocks noGrp="1"/>
          </p:cNvSpPr>
          <p:nvPr>
            <p:ph type="title"/>
          </p:nvPr>
        </p:nvSpPr>
        <p:spPr>
          <a:xfrm>
            <a:off x="457200" y="275166"/>
            <a:ext cx="8229600" cy="1143000"/>
          </a:xfrm>
          <a:prstGeom prst="rect">
            <a:avLst/>
          </a:prstGeom>
          <a:noFill/>
          <a:ln>
            <a:noFill/>
          </a:ln>
        </p:spPr>
        <p:txBody>
          <a:bodyPr lIns="82250" tIns="41125" rIns="82250" bIns="41125" anchor="ctr" anchorCtr="0">
            <a:noAutofit/>
          </a:bodyPr>
          <a:lstStyle/>
          <a:p>
            <a:pPr marL="0" marR="0" lvl="0" indent="0" algn="ctr" rtl="0">
              <a:spcBef>
                <a:spcPts val="0"/>
              </a:spcBef>
              <a:spcAft>
                <a:spcPts val="0"/>
              </a:spcAft>
              <a:buSzPct val="25000"/>
              <a:buNone/>
            </a:pPr>
            <a:r>
              <a:rPr lang="en-US" sz="2800" b="1" i="0" u="none" strike="noStrike" cap="none" baseline="0">
                <a:solidFill>
                  <a:schemeClr val="lt1"/>
                </a:solidFill>
                <a:latin typeface="Arial"/>
                <a:ea typeface="Arial"/>
                <a:cs typeface="Arial"/>
                <a:sym typeface="Arial"/>
              </a:rPr>
              <a:t>Cost vs. Accuracy</a:t>
            </a:r>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537"/>
        <p:cNvGrpSpPr/>
        <p:nvPr/>
      </p:nvGrpSpPr>
      <p:grpSpPr>
        <a:xfrm>
          <a:off x="0" y="0"/>
          <a:ext cx="0" cy="0"/>
          <a:chOff x="0" y="0"/>
          <a:chExt cx="0" cy="0"/>
        </a:xfrm>
      </p:grpSpPr>
      <p:sp>
        <p:nvSpPr>
          <p:cNvPr id="538" name="Shape 538"/>
          <p:cNvSpPr txBox="1">
            <a:spLocks noGrp="1"/>
          </p:cNvSpPr>
          <p:nvPr>
            <p:ph type="body" idx="1"/>
          </p:nvPr>
        </p:nvSpPr>
        <p:spPr>
          <a:xfrm>
            <a:off x="457200" y="1600201"/>
            <a:ext cx="8229600" cy="4525433"/>
          </a:xfrm>
          <a:prstGeom prst="rect">
            <a:avLst/>
          </a:prstGeom>
          <a:noFill/>
          <a:ln>
            <a:noFill/>
          </a:ln>
        </p:spPr>
        <p:txBody>
          <a:bodyPr lIns="82250" tIns="41125" rIns="82250" bIns="41125" anchor="t" anchorCtr="0">
            <a:noAutofit/>
          </a:bodyPr>
          <a:lstStyle/>
          <a:p>
            <a:pPr marL="307975" marR="0" lvl="0" indent="-307975" algn="l" rtl="0">
              <a:spcBef>
                <a:spcPts val="0"/>
              </a:spcBef>
              <a:spcAft>
                <a:spcPts val="0"/>
              </a:spcAft>
              <a:buClr>
                <a:schemeClr val="lt1"/>
              </a:buClr>
              <a:buSzPct val="100000"/>
              <a:buFont typeface="Arial"/>
              <a:buChar char="•"/>
            </a:pPr>
            <a:r>
              <a:rPr lang="en-US" sz="2400" b="0" i="0" u="none" strike="noStrike" cap="none" baseline="0" dirty="0">
                <a:solidFill>
                  <a:schemeClr val="lt1"/>
                </a:solidFill>
                <a:latin typeface="Arial"/>
                <a:ea typeface="Arial"/>
                <a:cs typeface="Arial"/>
                <a:sym typeface="Arial"/>
              </a:rPr>
              <a:t>Exploit/Explore:</a:t>
            </a:r>
          </a:p>
          <a:p>
            <a:pPr marL="666750" marR="0" lvl="1" indent="-260350" algn="l" rtl="0">
              <a:spcBef>
                <a:spcPts val="360"/>
              </a:spcBef>
              <a:spcAft>
                <a:spcPts val="0"/>
              </a:spcAft>
              <a:buClr>
                <a:schemeClr val="lt1"/>
              </a:buClr>
              <a:buSzPct val="100000"/>
              <a:buFont typeface="Arial"/>
              <a:buChar char="–"/>
            </a:pPr>
            <a:r>
              <a:rPr lang="en-US" sz="2400" b="0" i="0" u="none" strike="noStrike" cap="none" baseline="0" dirty="0">
                <a:solidFill>
                  <a:schemeClr val="lt1"/>
                </a:solidFill>
                <a:latin typeface="Arial"/>
                <a:ea typeface="Arial"/>
                <a:cs typeface="Arial"/>
                <a:sym typeface="Arial"/>
              </a:rPr>
              <a:t>Learn about “category pairs” we can expand into via exploit/explore strategies</a:t>
            </a:r>
          </a:p>
          <a:p>
            <a:pPr marL="307975" marR="0" lvl="0" indent="-193675" algn="l" rtl="0">
              <a:spcBef>
                <a:spcPts val="360"/>
              </a:spcBef>
              <a:spcAft>
                <a:spcPts val="0"/>
              </a:spcAft>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307975" marR="0" lvl="0" indent="-193675" algn="l" rtl="0">
              <a:spcBef>
                <a:spcPts val="360"/>
              </a:spcBef>
              <a:spcAft>
                <a:spcPts val="0"/>
              </a:spcAft>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307975" marR="0" lvl="0" indent="-307975" algn="l" rtl="0">
              <a:spcBef>
                <a:spcPts val="360"/>
              </a:spcBef>
              <a:spcAft>
                <a:spcPts val="0"/>
              </a:spcAft>
              <a:buClr>
                <a:schemeClr val="lt1"/>
              </a:buClr>
              <a:buSzPct val="100000"/>
              <a:buFont typeface="Arial"/>
              <a:buChar char="•"/>
            </a:pPr>
            <a:r>
              <a:rPr lang="en-US" sz="2400" b="0" i="0" u="none" strike="noStrike" cap="none" baseline="0" dirty="0">
                <a:solidFill>
                  <a:schemeClr val="lt1"/>
                </a:solidFill>
                <a:latin typeface="Arial"/>
                <a:ea typeface="Arial"/>
                <a:cs typeface="Arial"/>
                <a:sym typeface="Arial"/>
              </a:rPr>
              <a:t>Model Automation:</a:t>
            </a:r>
          </a:p>
          <a:p>
            <a:pPr marL="666750" marR="0" lvl="1" indent="-260350" algn="l" rtl="0">
              <a:spcBef>
                <a:spcPts val="360"/>
              </a:spcBef>
              <a:spcAft>
                <a:spcPts val="0"/>
              </a:spcAft>
              <a:buClr>
                <a:schemeClr val="lt1"/>
              </a:buClr>
              <a:buSzPct val="100000"/>
              <a:buFont typeface="Arial"/>
              <a:buChar char="–"/>
            </a:pPr>
            <a:r>
              <a:rPr lang="en-US" sz="2400" b="0" i="0" u="none" strike="noStrike" cap="none" baseline="0" dirty="0">
                <a:solidFill>
                  <a:schemeClr val="lt1"/>
                </a:solidFill>
                <a:latin typeface="Arial"/>
                <a:ea typeface="Arial"/>
                <a:cs typeface="Arial"/>
                <a:sym typeface="Arial"/>
              </a:rPr>
              <a:t>How to measure whether model started to get worse vs. traffic changed?</a:t>
            </a:r>
          </a:p>
          <a:p>
            <a:pPr marL="666750" marR="0" lvl="1" indent="-146050" algn="l" rtl="0">
              <a:spcBef>
                <a:spcPts val="360"/>
              </a:spcBef>
              <a:spcAft>
                <a:spcPts val="0"/>
              </a:spcAft>
              <a:buClr>
                <a:schemeClr val="lt1"/>
              </a:buClr>
              <a:buFont typeface="Arial"/>
              <a:buNone/>
            </a:pPr>
            <a:endParaRPr sz="2400" b="0" i="0" u="none" strike="noStrike" cap="none" baseline="0" dirty="0">
              <a:solidFill>
                <a:schemeClr val="lt1"/>
              </a:solidFill>
              <a:latin typeface="Arial"/>
              <a:ea typeface="Arial"/>
              <a:cs typeface="Arial"/>
              <a:sym typeface="Arial"/>
            </a:endParaRPr>
          </a:p>
        </p:txBody>
      </p:sp>
      <p:sp>
        <p:nvSpPr>
          <p:cNvPr id="539" name="Shape 539"/>
          <p:cNvSpPr txBox="1">
            <a:spLocks noGrp="1"/>
          </p:cNvSpPr>
          <p:nvPr>
            <p:ph type="title"/>
          </p:nvPr>
        </p:nvSpPr>
        <p:spPr>
          <a:xfrm>
            <a:off x="457200" y="275166"/>
            <a:ext cx="8229600" cy="1143000"/>
          </a:xfrm>
          <a:prstGeom prst="rect">
            <a:avLst/>
          </a:prstGeom>
          <a:noFill/>
          <a:ln>
            <a:noFill/>
          </a:ln>
        </p:spPr>
        <p:txBody>
          <a:bodyPr lIns="82250" tIns="41125" rIns="82250" bIns="41125" anchor="ctr" anchorCtr="0">
            <a:noAutofit/>
          </a:bodyPr>
          <a:lstStyle/>
          <a:p>
            <a:pPr marL="0" marR="0" lvl="0" indent="0" algn="ctr" rtl="0">
              <a:spcBef>
                <a:spcPts val="0"/>
              </a:spcBef>
              <a:spcAft>
                <a:spcPts val="0"/>
              </a:spcAft>
              <a:buSzPct val="25000"/>
              <a:buNone/>
            </a:pPr>
            <a:r>
              <a:rPr lang="en-US" sz="3200" b="1" i="0" u="none" strike="noStrike" cap="none" baseline="0" dirty="0">
                <a:solidFill>
                  <a:schemeClr val="lt1"/>
                </a:solidFill>
                <a:latin typeface="Arial"/>
                <a:ea typeface="Arial"/>
                <a:cs typeface="Arial"/>
                <a:sym typeface="Arial"/>
              </a:rPr>
              <a:t>Model Training </a:t>
            </a: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555"/>
        <p:cNvGrpSpPr/>
        <p:nvPr/>
      </p:nvGrpSpPr>
      <p:grpSpPr>
        <a:xfrm>
          <a:off x="0" y="0"/>
          <a:ext cx="0" cy="0"/>
          <a:chOff x="0" y="0"/>
          <a:chExt cx="0" cy="0"/>
        </a:xfrm>
      </p:grpSpPr>
      <p:sp>
        <p:nvSpPr>
          <p:cNvPr id="556" name="Shape 556"/>
          <p:cNvSpPr txBox="1">
            <a:spLocks noGrp="1"/>
          </p:cNvSpPr>
          <p:nvPr>
            <p:ph type="body" idx="1"/>
          </p:nvPr>
        </p:nvSpPr>
        <p:spPr>
          <a:xfrm>
            <a:off x="457200" y="1600201"/>
            <a:ext cx="8229600" cy="4525433"/>
          </a:xfrm>
          <a:prstGeom prst="rect">
            <a:avLst/>
          </a:prstGeom>
          <a:noFill/>
          <a:ln>
            <a:noFill/>
          </a:ln>
        </p:spPr>
        <p:txBody>
          <a:bodyPr lIns="82250" tIns="41125" rIns="82250" bIns="41125" anchor="t" anchorCtr="0">
            <a:noAutofit/>
          </a:bodyPr>
          <a:lstStyle/>
          <a:p>
            <a:pPr marL="307975" marR="0" lvl="0" indent="-307975" algn="l" rtl="0">
              <a:spcBef>
                <a:spcPts val="0"/>
              </a:spcBef>
              <a:spcAft>
                <a:spcPts val="0"/>
              </a:spcAft>
              <a:buClr>
                <a:schemeClr val="lt1"/>
              </a:buClr>
              <a:buSzPct val="100000"/>
              <a:buFont typeface="Arial"/>
              <a:buChar char="•"/>
            </a:pPr>
            <a:r>
              <a:rPr lang="en-US" sz="2000" b="0" i="0" u="none" strike="noStrike" cap="none" baseline="0" dirty="0">
                <a:solidFill>
                  <a:schemeClr val="lt1"/>
                </a:solidFill>
                <a:latin typeface="Arial"/>
                <a:ea typeface="Arial"/>
                <a:cs typeface="Arial"/>
                <a:sym typeface="Arial"/>
              </a:rPr>
              <a:t>Local Advertising has lot of unique challenges</a:t>
            </a:r>
          </a:p>
          <a:p>
            <a:pPr marL="307975" marR="0" lvl="0" indent="-193675" algn="l" rtl="0">
              <a:spcBef>
                <a:spcPts val="360"/>
              </a:spcBef>
              <a:spcAft>
                <a:spcPts val="0"/>
              </a:spcAft>
              <a:buClr>
                <a:schemeClr val="lt1"/>
              </a:buClr>
              <a:buFont typeface="Arial"/>
              <a:buNone/>
            </a:pPr>
            <a:endParaRPr sz="2000" b="0" i="0" u="none" strike="noStrike" cap="none" baseline="0" dirty="0">
              <a:solidFill>
                <a:schemeClr val="lt1"/>
              </a:solidFill>
              <a:latin typeface="Arial"/>
              <a:ea typeface="Arial"/>
              <a:cs typeface="Arial"/>
              <a:sym typeface="Arial"/>
            </a:endParaRPr>
          </a:p>
          <a:p>
            <a:pPr marL="307975" marR="0" lvl="0" indent="-307975" algn="l" rtl="0">
              <a:spcBef>
                <a:spcPts val="360"/>
              </a:spcBef>
              <a:spcAft>
                <a:spcPts val="0"/>
              </a:spcAft>
              <a:buClr>
                <a:schemeClr val="lt1"/>
              </a:buClr>
              <a:buSzPct val="100000"/>
              <a:buFont typeface="Arial"/>
              <a:buChar char="•"/>
            </a:pPr>
            <a:r>
              <a:rPr lang="en-US" sz="2000" b="0" i="0" u="none" strike="noStrike" cap="none" baseline="0" dirty="0">
                <a:solidFill>
                  <a:schemeClr val="lt1"/>
                </a:solidFill>
                <a:latin typeface="Arial"/>
                <a:ea typeface="Arial"/>
                <a:cs typeface="Arial"/>
                <a:sym typeface="Arial"/>
              </a:rPr>
              <a:t>Yelp has several </a:t>
            </a:r>
            <a:r>
              <a:rPr lang="en-US" sz="2000" b="0" i="0" u="none" strike="noStrike" cap="none" baseline="0" dirty="0" err="1">
                <a:solidFill>
                  <a:schemeClr val="lt1"/>
                </a:solidFill>
                <a:latin typeface="Arial"/>
                <a:ea typeface="Arial"/>
                <a:cs typeface="Arial"/>
                <a:sym typeface="Arial"/>
              </a:rPr>
              <a:t>USPs</a:t>
            </a:r>
            <a:r>
              <a:rPr lang="en-US" sz="2000" b="0" i="0" u="none" strike="noStrike" cap="none" baseline="0" dirty="0">
                <a:solidFill>
                  <a:schemeClr val="lt1"/>
                </a:solidFill>
                <a:latin typeface="Arial"/>
                <a:ea typeface="Arial"/>
                <a:cs typeface="Arial"/>
                <a:sym typeface="Arial"/>
              </a:rPr>
              <a:t> for Local Business Advertisers:</a:t>
            </a:r>
          </a:p>
          <a:p>
            <a:pPr marL="666750" marR="0" lvl="1" indent="-260350" algn="l" rtl="0">
              <a:spcBef>
                <a:spcPts val="360"/>
              </a:spcBef>
              <a:spcAft>
                <a:spcPts val="0"/>
              </a:spcAft>
              <a:buClr>
                <a:schemeClr val="lt1"/>
              </a:buClr>
              <a:buSzPct val="100000"/>
              <a:buFont typeface="Arial"/>
              <a:buChar char="–"/>
            </a:pPr>
            <a:r>
              <a:rPr lang="en-US" sz="2000" b="0" i="0" u="none" strike="noStrike" cap="none" baseline="0" dirty="0">
                <a:solidFill>
                  <a:schemeClr val="lt1"/>
                </a:solidFill>
                <a:latin typeface="Arial"/>
                <a:ea typeface="Arial"/>
                <a:cs typeface="Arial"/>
                <a:sym typeface="Arial"/>
              </a:rPr>
              <a:t>Yelp users have a strong “intent to buy”</a:t>
            </a:r>
            <a:r>
              <a:rPr lang="en-US" sz="2000" b="0" i="0" u="none" strike="noStrike" cap="none" baseline="0" dirty="0" smtClean="0">
                <a:solidFill>
                  <a:schemeClr val="lt1"/>
                </a:solidFill>
                <a:latin typeface="Arial"/>
                <a:ea typeface="Arial"/>
                <a:cs typeface="Arial"/>
                <a:sym typeface="Arial"/>
              </a:rPr>
              <a:t> </a:t>
            </a:r>
          </a:p>
          <a:p>
            <a:pPr marL="666750" marR="0" lvl="1" indent="-260350" algn="l" rtl="0">
              <a:spcBef>
                <a:spcPts val="360"/>
              </a:spcBef>
              <a:spcAft>
                <a:spcPts val="0"/>
              </a:spcAft>
              <a:buClr>
                <a:schemeClr val="lt1"/>
              </a:buClr>
              <a:buSzPct val="100000"/>
              <a:buFont typeface="Arial"/>
              <a:buChar char="–"/>
            </a:pPr>
            <a:endParaRPr lang="en-US" sz="2000" b="0" i="0" u="none" strike="noStrike" cap="none" baseline="0" dirty="0" smtClean="0">
              <a:solidFill>
                <a:schemeClr val="lt1"/>
              </a:solidFill>
              <a:latin typeface="Arial"/>
              <a:ea typeface="Arial"/>
              <a:cs typeface="Arial"/>
              <a:sym typeface="Arial"/>
            </a:endParaRPr>
          </a:p>
          <a:p>
            <a:pPr marL="666750" marR="0" lvl="1" indent="-260350" algn="l" rtl="0">
              <a:spcBef>
                <a:spcPts val="360"/>
              </a:spcBef>
              <a:spcAft>
                <a:spcPts val="0"/>
              </a:spcAft>
              <a:buClr>
                <a:schemeClr val="lt1"/>
              </a:buClr>
              <a:buSzPct val="100000"/>
              <a:buFont typeface="Arial"/>
              <a:buChar char="–"/>
            </a:pPr>
            <a:r>
              <a:rPr lang="en-US" sz="2000" b="0" i="0" u="none" strike="noStrike" cap="none" baseline="0" dirty="0">
                <a:solidFill>
                  <a:schemeClr val="lt1"/>
                </a:solidFill>
                <a:latin typeface="Arial"/>
                <a:ea typeface="Arial"/>
                <a:cs typeface="Arial"/>
                <a:sym typeface="Arial"/>
              </a:rPr>
              <a:t>Yelp can “close the loop” for Local Business Advertisers</a:t>
            </a:r>
          </a:p>
          <a:p>
            <a:pPr marL="1027113" marR="0" lvl="2" indent="-214312" algn="l" rtl="0">
              <a:spcBef>
                <a:spcPts val="360"/>
              </a:spcBef>
              <a:spcAft>
                <a:spcPts val="0"/>
              </a:spcAft>
              <a:buClr>
                <a:schemeClr val="lt1"/>
              </a:buClr>
              <a:buSzPct val="100000"/>
              <a:buFont typeface="Arial"/>
              <a:buChar char="•"/>
            </a:pPr>
            <a:r>
              <a:rPr lang="en-US" sz="2000" b="0" i="0" u="none" strike="noStrike" cap="none" baseline="0" dirty="0">
                <a:solidFill>
                  <a:schemeClr val="lt1"/>
                </a:solidFill>
                <a:latin typeface="Arial"/>
                <a:ea typeface="Arial"/>
                <a:cs typeface="Arial"/>
                <a:sym typeface="Arial"/>
              </a:rPr>
              <a:t>Optimize eye-balls or clicks to their Yelp page</a:t>
            </a:r>
          </a:p>
          <a:p>
            <a:pPr marL="1027113" marR="0" lvl="2" indent="-214312" algn="l" rtl="0">
              <a:spcBef>
                <a:spcPts val="360"/>
              </a:spcBef>
              <a:spcAft>
                <a:spcPts val="0"/>
              </a:spcAft>
              <a:buClr>
                <a:schemeClr val="lt1"/>
              </a:buClr>
              <a:buSzPct val="100000"/>
              <a:buFont typeface="Arial"/>
              <a:buChar char="•"/>
            </a:pPr>
            <a:r>
              <a:rPr lang="en-US" sz="2000" b="0" i="0" u="none" strike="noStrike" cap="none" baseline="0" dirty="0">
                <a:solidFill>
                  <a:schemeClr val="lt1"/>
                </a:solidFill>
                <a:latin typeface="Arial"/>
                <a:ea typeface="Arial"/>
                <a:cs typeface="Arial"/>
                <a:sym typeface="Arial"/>
              </a:rPr>
              <a:t>Deeper Signals: Phone calls made from ads, Direction Lookups, etc</a:t>
            </a:r>
            <a:r>
              <a:rPr lang="en-US" sz="2000" b="0" i="0" u="none" strike="noStrike" cap="none" baseline="0" dirty="0" smtClean="0">
                <a:solidFill>
                  <a:schemeClr val="lt1"/>
                </a:solidFill>
                <a:latin typeface="Arial"/>
                <a:ea typeface="Arial"/>
                <a:cs typeface="Arial"/>
                <a:sym typeface="Arial"/>
              </a:rPr>
              <a:t>.</a:t>
            </a:r>
            <a:endParaRPr sz="1800" b="0" i="0" u="none" strike="noStrike" cap="none" baseline="0" dirty="0" smtClean="0">
              <a:solidFill>
                <a:schemeClr val="lt1"/>
              </a:solidFill>
              <a:latin typeface="Arial"/>
              <a:ea typeface="Arial"/>
              <a:cs typeface="Arial"/>
              <a:sym typeface="Arial"/>
            </a:endParaRPr>
          </a:p>
          <a:p>
            <a:pPr marL="307975" marR="0" lvl="0" indent="-307975" algn="l" rtl="0">
              <a:spcBef>
                <a:spcPts val="360"/>
              </a:spcBef>
              <a:spcAft>
                <a:spcPts val="0"/>
              </a:spcAft>
              <a:buClr>
                <a:schemeClr val="lt1"/>
              </a:buClr>
              <a:buFont typeface="Arial"/>
              <a:buNone/>
            </a:pPr>
            <a:endParaRPr sz="1800" b="0" i="0" u="none" strike="noStrike" cap="none" baseline="0" dirty="0">
              <a:solidFill>
                <a:schemeClr val="lt1"/>
              </a:solidFill>
              <a:latin typeface="Arial"/>
              <a:ea typeface="Arial"/>
              <a:cs typeface="Arial"/>
              <a:sym typeface="Arial"/>
            </a:endParaRPr>
          </a:p>
          <a:p>
            <a:pPr marL="307975" marR="0" lvl="0" indent="-193675" algn="l" rtl="0">
              <a:spcBef>
                <a:spcPts val="360"/>
              </a:spcBef>
              <a:spcAft>
                <a:spcPts val="0"/>
              </a:spcAft>
              <a:buClr>
                <a:schemeClr val="lt1"/>
              </a:buClr>
              <a:buFont typeface="Arial"/>
              <a:buNone/>
            </a:pPr>
            <a:endParaRPr sz="1800" b="0" i="0" u="none" strike="noStrike" cap="none" baseline="0" dirty="0">
              <a:solidFill>
                <a:schemeClr val="lt1"/>
              </a:solidFill>
              <a:latin typeface="Arial"/>
              <a:ea typeface="Arial"/>
              <a:cs typeface="Arial"/>
              <a:sym typeface="Arial"/>
            </a:endParaRPr>
          </a:p>
          <a:p>
            <a:pPr marL="666750" marR="0" lvl="1" indent="-146050" algn="l" rtl="0">
              <a:spcBef>
                <a:spcPts val="360"/>
              </a:spcBef>
              <a:spcAft>
                <a:spcPts val="0"/>
              </a:spcAft>
              <a:buClr>
                <a:schemeClr val="lt1"/>
              </a:buClr>
              <a:buFont typeface="Arial"/>
              <a:buNone/>
            </a:pPr>
            <a:endParaRPr sz="1800" b="0" i="0" u="none" strike="noStrike" cap="none" baseline="0" dirty="0">
              <a:solidFill>
                <a:schemeClr val="lt1"/>
              </a:solidFill>
              <a:latin typeface="Arial"/>
              <a:ea typeface="Arial"/>
              <a:cs typeface="Arial"/>
              <a:sym typeface="Arial"/>
            </a:endParaRPr>
          </a:p>
        </p:txBody>
      </p:sp>
      <p:sp>
        <p:nvSpPr>
          <p:cNvPr id="557" name="Shape 557"/>
          <p:cNvSpPr txBox="1">
            <a:spLocks noGrp="1"/>
          </p:cNvSpPr>
          <p:nvPr>
            <p:ph type="title"/>
          </p:nvPr>
        </p:nvSpPr>
        <p:spPr>
          <a:xfrm>
            <a:off x="457200" y="275166"/>
            <a:ext cx="8229600" cy="1143000"/>
          </a:xfrm>
          <a:prstGeom prst="rect">
            <a:avLst/>
          </a:prstGeom>
          <a:noFill/>
          <a:ln>
            <a:noFill/>
          </a:ln>
        </p:spPr>
        <p:txBody>
          <a:bodyPr lIns="82250" tIns="41125" rIns="82250" bIns="41125" anchor="ctr" anchorCtr="0">
            <a:noAutofit/>
          </a:bodyPr>
          <a:lstStyle/>
          <a:p>
            <a:pPr marL="0" marR="0" lvl="0" indent="0" algn="ctr" rtl="0">
              <a:spcBef>
                <a:spcPts val="0"/>
              </a:spcBef>
              <a:spcAft>
                <a:spcPts val="0"/>
              </a:spcAft>
              <a:buSzPct val="25000"/>
              <a:buNone/>
            </a:pPr>
            <a:r>
              <a:rPr lang="en-US" sz="3200" b="1" i="0" u="none" strike="noStrike" cap="none" baseline="0" dirty="0">
                <a:solidFill>
                  <a:schemeClr val="lt1"/>
                </a:solidFill>
                <a:latin typeface="Arial"/>
                <a:ea typeface="Arial"/>
                <a:cs typeface="Arial"/>
                <a:sym typeface="Arial"/>
              </a:rPr>
              <a:t>Conclusions</a:t>
            </a: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543"/>
        <p:cNvGrpSpPr/>
        <p:nvPr/>
      </p:nvGrpSpPr>
      <p:grpSpPr>
        <a:xfrm>
          <a:off x="0" y="0"/>
          <a:ext cx="0" cy="0"/>
          <a:chOff x="0" y="0"/>
          <a:chExt cx="0" cy="0"/>
        </a:xfrm>
      </p:grpSpPr>
      <p:sp>
        <p:nvSpPr>
          <p:cNvPr id="544" name="Shape 544"/>
          <p:cNvSpPr txBox="1"/>
          <p:nvPr/>
        </p:nvSpPr>
        <p:spPr>
          <a:xfrm>
            <a:off x="621075" y="4520250"/>
            <a:ext cx="3116400" cy="693899"/>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Calibri"/>
              <a:ea typeface="Calibri"/>
              <a:cs typeface="Calibri"/>
              <a:sym typeface="Calibri"/>
            </a:endParaRPr>
          </a:p>
        </p:txBody>
      </p:sp>
      <p:pic>
        <p:nvPicPr>
          <p:cNvPr id="545" name="Shape 545"/>
          <p:cNvPicPr preferRelativeResize="0"/>
          <p:nvPr/>
        </p:nvPicPr>
        <p:blipFill rotWithShape="1">
          <a:blip r:embed="rId3">
            <a:alphaModFix/>
          </a:blip>
          <a:srcRect/>
          <a:stretch/>
        </p:blipFill>
        <p:spPr>
          <a:xfrm>
            <a:off x="779787" y="-439650"/>
            <a:ext cx="7847924" cy="7250048"/>
          </a:xfrm>
          <a:prstGeom prst="rect">
            <a:avLst/>
          </a:prstGeom>
          <a:noFill/>
          <a:ln>
            <a:noFill/>
          </a:ln>
        </p:spPr>
      </p:pic>
      <p:sp>
        <p:nvSpPr>
          <p:cNvPr id="546" name="Shape 546"/>
          <p:cNvSpPr txBox="1"/>
          <p:nvPr/>
        </p:nvSpPr>
        <p:spPr>
          <a:xfrm>
            <a:off x="3920125" y="5056725"/>
            <a:ext cx="2659800" cy="1861799"/>
          </a:xfrm>
          <a:prstGeom prst="rect">
            <a:avLst/>
          </a:prstGeom>
          <a:noFill/>
          <a:ln>
            <a:noFill/>
          </a:ln>
        </p:spPr>
        <p:txBody>
          <a:bodyPr lIns="91425" tIns="91425" rIns="91425" bIns="91425" anchor="ctr" anchorCtr="0">
            <a:noAutofit/>
          </a:bodyPr>
          <a:lstStyle/>
          <a:p>
            <a:pPr marL="0" marR="0" lvl="0" indent="0" algn="l" rtl="0">
              <a:spcBef>
                <a:spcPts val="0"/>
              </a:spcBef>
              <a:buClr>
                <a:schemeClr val="lt1"/>
              </a:buClr>
              <a:buSzPct val="25000"/>
              <a:buFont typeface="Calibri"/>
              <a:buNone/>
            </a:pPr>
            <a:r>
              <a:rPr lang="en-US" sz="1600" b="0" i="0" u="none" strike="noStrike" cap="none" baseline="0">
                <a:solidFill>
                  <a:schemeClr val="lt1"/>
                </a:solidFill>
                <a:latin typeface="Calibri"/>
                <a:ea typeface="Calibri"/>
                <a:cs typeface="Calibri"/>
                <a:sym typeface="Calibri"/>
              </a:rPr>
              <a:t>All of Yelp data for 10 cities:</a:t>
            </a:r>
          </a:p>
          <a:p>
            <a:pPr marL="457200" marR="0" lvl="0" indent="-330200" algn="l" rtl="0">
              <a:spcBef>
                <a:spcPts val="0"/>
              </a:spcBef>
              <a:buClr>
                <a:schemeClr val="lt1"/>
              </a:buClr>
              <a:buSzPct val="100000"/>
              <a:buFont typeface="Calibri"/>
              <a:buChar char="●"/>
            </a:pPr>
            <a:r>
              <a:rPr lang="en-US" sz="1600" b="0" i="0" u="none" strike="noStrike" cap="none" baseline="0">
                <a:solidFill>
                  <a:schemeClr val="lt1"/>
                </a:solidFill>
                <a:latin typeface="Calibri"/>
                <a:ea typeface="Calibri"/>
                <a:cs typeface="Calibri"/>
                <a:sym typeface="Calibri"/>
              </a:rPr>
              <a:t>61K businesses</a:t>
            </a:r>
          </a:p>
          <a:p>
            <a:pPr marL="457200" marR="0" lvl="0" indent="-330200" algn="l" rtl="0">
              <a:spcBef>
                <a:spcPts val="0"/>
              </a:spcBef>
              <a:buClr>
                <a:schemeClr val="lt1"/>
              </a:buClr>
              <a:buSzPct val="100000"/>
              <a:buFont typeface="Calibri"/>
              <a:buChar char="●"/>
            </a:pPr>
            <a:r>
              <a:rPr lang="en-US" sz="1600" b="0" i="0" u="none" strike="noStrike" cap="none" baseline="0">
                <a:solidFill>
                  <a:schemeClr val="lt1"/>
                </a:solidFill>
                <a:latin typeface="Calibri"/>
                <a:ea typeface="Calibri"/>
                <a:cs typeface="Calibri"/>
                <a:sym typeface="Calibri"/>
              </a:rPr>
              <a:t>61K checkin-sets</a:t>
            </a:r>
          </a:p>
          <a:p>
            <a:pPr marL="457200" marR="0" lvl="0" indent="-330200" algn="l" rtl="0">
              <a:spcBef>
                <a:spcPts val="0"/>
              </a:spcBef>
              <a:buClr>
                <a:schemeClr val="lt1"/>
              </a:buClr>
              <a:buSzPct val="100000"/>
              <a:buFont typeface="Calibri"/>
              <a:buChar char="●"/>
            </a:pPr>
            <a:r>
              <a:rPr lang="en-US" sz="1600" b="0" i="0" u="none" strike="noStrike" cap="none" baseline="0">
                <a:solidFill>
                  <a:schemeClr val="lt1"/>
                </a:solidFill>
                <a:latin typeface="Calibri"/>
                <a:ea typeface="Calibri"/>
                <a:cs typeface="Calibri"/>
                <a:sym typeface="Calibri"/>
              </a:rPr>
              <a:t>481K business attributes</a:t>
            </a:r>
          </a:p>
        </p:txBody>
      </p:sp>
      <p:sp>
        <p:nvSpPr>
          <p:cNvPr id="547" name="Shape 547"/>
          <p:cNvSpPr txBox="1"/>
          <p:nvPr/>
        </p:nvSpPr>
        <p:spPr>
          <a:xfrm>
            <a:off x="437175" y="4520250"/>
            <a:ext cx="3238199" cy="11112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800" b="0" i="0" u="none" strike="noStrike" cap="none" baseline="0">
              <a:solidFill>
                <a:schemeClr val="dk1"/>
              </a:solidFill>
              <a:latin typeface="Calibri"/>
              <a:ea typeface="Calibri"/>
              <a:cs typeface="Calibri"/>
              <a:sym typeface="Calibri"/>
            </a:endParaRPr>
          </a:p>
        </p:txBody>
      </p:sp>
      <p:sp>
        <p:nvSpPr>
          <p:cNvPr id="548" name="Shape 548"/>
          <p:cNvSpPr txBox="1"/>
          <p:nvPr/>
        </p:nvSpPr>
        <p:spPr>
          <a:xfrm>
            <a:off x="131750" y="688675"/>
            <a:ext cx="9144000" cy="825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2200" b="0" i="0" u="none" strike="noStrike" cap="none" baseline="0">
                <a:solidFill>
                  <a:schemeClr val="lt1"/>
                </a:solidFill>
                <a:latin typeface="Calibri"/>
                <a:ea typeface="Calibri"/>
                <a:cs typeface="Calibri"/>
                <a:sym typeface="Calibri"/>
              </a:rPr>
              <a:t>Your academic project, research or visualizations. Submitted by June 30, 2015.</a:t>
            </a:r>
          </a:p>
          <a:p>
            <a:pPr marL="0" marR="0" lvl="0" indent="0" algn="l" rtl="0">
              <a:spcBef>
                <a:spcPts val="0"/>
              </a:spcBef>
              <a:buClr>
                <a:schemeClr val="dk1"/>
              </a:buClr>
              <a:buFont typeface="Calibri"/>
              <a:buNone/>
            </a:pPr>
            <a:endParaRPr sz="2100" b="0" i="0" u="none" strike="noStrike" cap="none" baseline="0">
              <a:solidFill>
                <a:schemeClr val="dk1"/>
              </a:solidFill>
              <a:latin typeface="Calibri"/>
              <a:ea typeface="Calibri"/>
              <a:cs typeface="Calibri"/>
              <a:sym typeface="Calibri"/>
            </a:endParaRPr>
          </a:p>
        </p:txBody>
      </p:sp>
      <p:pic>
        <p:nvPicPr>
          <p:cNvPr id="549" name="Shape 549"/>
          <p:cNvPicPr preferRelativeResize="0"/>
          <p:nvPr/>
        </p:nvPicPr>
        <p:blipFill rotWithShape="1">
          <a:blip r:embed="rId4">
            <a:alphaModFix/>
          </a:blip>
          <a:srcRect/>
          <a:stretch/>
        </p:blipFill>
        <p:spPr>
          <a:xfrm>
            <a:off x="503750" y="4889512"/>
            <a:ext cx="3351050" cy="1716723"/>
          </a:xfrm>
          <a:prstGeom prst="rect">
            <a:avLst/>
          </a:prstGeom>
          <a:noFill/>
          <a:ln>
            <a:noFill/>
          </a:ln>
        </p:spPr>
      </p:pic>
      <p:sp>
        <p:nvSpPr>
          <p:cNvPr id="550" name="Shape 550"/>
          <p:cNvSpPr txBox="1"/>
          <p:nvPr/>
        </p:nvSpPr>
        <p:spPr>
          <a:xfrm>
            <a:off x="6351900" y="5369025"/>
            <a:ext cx="2588700" cy="1237200"/>
          </a:xfrm>
          <a:prstGeom prst="rect">
            <a:avLst/>
          </a:prstGeom>
          <a:noFill/>
          <a:ln>
            <a:noFill/>
          </a:ln>
        </p:spPr>
        <p:txBody>
          <a:bodyPr lIns="91425" tIns="91425" rIns="91425" bIns="91425" anchor="ctr" anchorCtr="0">
            <a:noAutofit/>
          </a:bodyPr>
          <a:lstStyle/>
          <a:p>
            <a:pPr marL="457200" marR="0" lvl="0" indent="-330200" algn="l" rtl="0">
              <a:spcBef>
                <a:spcPts val="0"/>
              </a:spcBef>
              <a:buClr>
                <a:schemeClr val="lt1"/>
              </a:buClr>
              <a:buSzPct val="100000"/>
              <a:buFont typeface="Calibri"/>
              <a:buChar char="●"/>
            </a:pPr>
            <a:r>
              <a:rPr lang="en-US" sz="1600" b="0" i="0" u="none" strike="noStrike" cap="none" baseline="0">
                <a:solidFill>
                  <a:schemeClr val="lt1"/>
                </a:solidFill>
                <a:latin typeface="Calibri"/>
                <a:ea typeface="Calibri"/>
                <a:cs typeface="Calibri"/>
                <a:sym typeface="Calibri"/>
              </a:rPr>
              <a:t>1.6M reviews</a:t>
            </a:r>
          </a:p>
          <a:p>
            <a:pPr marL="457200" marR="0" lvl="0" indent="-330200" algn="l" rtl="0">
              <a:spcBef>
                <a:spcPts val="0"/>
              </a:spcBef>
              <a:buClr>
                <a:schemeClr val="lt1"/>
              </a:buClr>
              <a:buSzPct val="100000"/>
              <a:buFont typeface="Calibri"/>
              <a:buChar char="●"/>
            </a:pPr>
            <a:r>
              <a:rPr lang="en-US" sz="1600" b="0" i="0" u="none" strike="noStrike" cap="none" baseline="0">
                <a:solidFill>
                  <a:schemeClr val="lt1"/>
                </a:solidFill>
                <a:latin typeface="Calibri"/>
                <a:ea typeface="Calibri"/>
                <a:cs typeface="Calibri"/>
                <a:sym typeface="Calibri"/>
              </a:rPr>
              <a:t>366K users</a:t>
            </a:r>
          </a:p>
          <a:p>
            <a:pPr marL="457200" marR="0" lvl="0" indent="-330200" algn="l" rtl="0">
              <a:spcBef>
                <a:spcPts val="0"/>
              </a:spcBef>
              <a:buClr>
                <a:schemeClr val="lt1"/>
              </a:buClr>
              <a:buSzPct val="100000"/>
              <a:buFont typeface="Calibri"/>
              <a:buChar char="●"/>
            </a:pPr>
            <a:r>
              <a:rPr lang="en-US" sz="1600" b="0" i="0" u="none" strike="noStrike" cap="none" baseline="0">
                <a:solidFill>
                  <a:schemeClr val="lt1"/>
                </a:solidFill>
                <a:latin typeface="Calibri"/>
                <a:ea typeface="Calibri"/>
                <a:cs typeface="Calibri"/>
                <a:sym typeface="Calibri"/>
              </a:rPr>
              <a:t>2.8M edge social-graph</a:t>
            </a:r>
          </a:p>
          <a:p>
            <a:pPr marL="457200" marR="0" lvl="0" indent="-330200" algn="l" rtl="0">
              <a:spcBef>
                <a:spcPts val="0"/>
              </a:spcBef>
              <a:buClr>
                <a:schemeClr val="lt1"/>
              </a:buClr>
              <a:buSzPct val="100000"/>
              <a:buFont typeface="Calibri"/>
              <a:buChar char="●"/>
            </a:pPr>
            <a:r>
              <a:rPr lang="en-US" sz="1600" b="0" i="0" u="none" strike="noStrike" cap="none" baseline="0">
                <a:solidFill>
                  <a:schemeClr val="lt1"/>
                </a:solidFill>
                <a:latin typeface="Calibri"/>
                <a:ea typeface="Calibri"/>
                <a:cs typeface="Calibri"/>
                <a:sym typeface="Calibri"/>
              </a:rPr>
              <a:t>495K tips</a:t>
            </a:r>
          </a:p>
        </p:txBody>
      </p:sp>
      <p:sp>
        <p:nvSpPr>
          <p:cNvPr id="10" name="Shape 539"/>
          <p:cNvSpPr txBox="1">
            <a:spLocks noGrp="1"/>
          </p:cNvSpPr>
          <p:nvPr>
            <p:ph type="title"/>
          </p:nvPr>
        </p:nvSpPr>
        <p:spPr>
          <a:xfrm>
            <a:off x="131750" y="0"/>
            <a:ext cx="8229600" cy="1143000"/>
          </a:xfrm>
          <a:prstGeom prst="rect">
            <a:avLst/>
          </a:prstGeom>
          <a:noFill/>
          <a:ln>
            <a:noFill/>
          </a:ln>
        </p:spPr>
        <p:txBody>
          <a:bodyPr lIns="82250" tIns="41125" rIns="82250" bIns="41125" anchor="ctr" anchorCtr="0">
            <a:noAutofit/>
          </a:bodyPr>
          <a:lstStyle/>
          <a:p>
            <a:pPr marL="0" marR="0" lvl="0" indent="0" algn="ctr" rtl="0">
              <a:spcBef>
                <a:spcPts val="0"/>
              </a:spcBef>
              <a:spcAft>
                <a:spcPts val="0"/>
              </a:spcAft>
              <a:buSzPct val="25000"/>
              <a:buNone/>
            </a:pPr>
            <a:r>
              <a:rPr lang="en-US" sz="2800" b="1" i="0" u="none" strike="noStrike" cap="none" baseline="0" dirty="0" err="1" smtClean="0">
                <a:solidFill>
                  <a:schemeClr val="lt1"/>
                </a:solidFill>
                <a:latin typeface="Arial"/>
                <a:ea typeface="Arial"/>
                <a:cs typeface="Arial"/>
                <a:sym typeface="Arial"/>
              </a:rPr>
              <a:t>yelp.com/dataset_challenge</a:t>
            </a:r>
            <a:r>
              <a:rPr lang="en-US" sz="2800" b="1" i="0" u="none" strike="noStrike" cap="none" baseline="0" dirty="0" smtClean="0">
                <a:solidFill>
                  <a:schemeClr val="lt1"/>
                </a:solidFill>
                <a:latin typeface="Arial"/>
                <a:ea typeface="Arial"/>
                <a:cs typeface="Arial"/>
                <a:sym typeface="Arial"/>
              </a:rPr>
              <a:t/>
            </a:r>
            <a:br>
              <a:rPr lang="en-US" sz="2800" b="1" i="0" u="none" strike="noStrike" cap="none" baseline="0" dirty="0" smtClean="0">
                <a:solidFill>
                  <a:schemeClr val="lt1"/>
                </a:solidFill>
                <a:latin typeface="Arial"/>
                <a:ea typeface="Arial"/>
                <a:cs typeface="Arial"/>
                <a:sym typeface="Arial"/>
              </a:rPr>
            </a:br>
            <a:endParaRPr lang="en-US" sz="2800" b="1" i="0" u="none" strike="noStrike" cap="none" baseline="0" dirty="0">
              <a:solidFill>
                <a:schemeClr val="lt1"/>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18161"/>
            <a:ext cx="8229600" cy="1143200"/>
          </a:xfrm>
          <a:prstGeom prst="rect">
            <a:avLst/>
          </a:prstGeom>
          <a:noFill/>
          <a:ln>
            <a:noFill/>
          </a:ln>
        </p:spPr>
        <p:txBody>
          <a:bodyPr lIns="91425" tIns="91425" rIns="91425" bIns="91425" anchor="ctr" anchorCtr="0">
            <a:noAutofit/>
          </a:bodyPr>
          <a:lstStyle/>
          <a:p>
            <a:pPr marL="0" marR="0" lvl="0" indent="0" algn="ctr" rtl="0">
              <a:spcBef>
                <a:spcPts val="0"/>
              </a:spcBef>
              <a:spcAft>
                <a:spcPts val="0"/>
              </a:spcAft>
              <a:buClr>
                <a:srgbClr val="EFEFEF"/>
              </a:buClr>
              <a:buSzPct val="25000"/>
              <a:buFont typeface="Arial"/>
              <a:buNone/>
            </a:pPr>
            <a:r>
              <a:rPr lang="en-US" sz="2800" b="1" i="0" u="none" strike="noStrike" cap="none" baseline="0">
                <a:solidFill>
                  <a:srgbClr val="EFEFEF"/>
                </a:solidFill>
                <a:latin typeface="Arial"/>
                <a:ea typeface="Arial"/>
                <a:cs typeface="Arial"/>
                <a:sym typeface="Arial"/>
              </a:rPr>
              <a:t>Uniqueness of Local Advertising - Location</a:t>
            </a:r>
            <a:br>
              <a:rPr lang="en-US" sz="2800" b="1" i="0" u="none" strike="noStrike" cap="none" baseline="0">
                <a:solidFill>
                  <a:srgbClr val="EFEFEF"/>
                </a:solidFill>
                <a:latin typeface="Arial"/>
                <a:ea typeface="Arial"/>
                <a:cs typeface="Arial"/>
                <a:sym typeface="Arial"/>
              </a:rPr>
            </a:br>
            <a:endParaRPr lang="en-US" sz="2800" b="1" i="0" u="none" strike="noStrike" cap="none" baseline="0">
              <a:solidFill>
                <a:srgbClr val="EFEFEF"/>
              </a:solidFill>
              <a:latin typeface="Arial"/>
              <a:ea typeface="Arial"/>
              <a:cs typeface="Arial"/>
              <a:sym typeface="Arial"/>
            </a:endParaRPr>
          </a:p>
        </p:txBody>
      </p:sp>
      <p:sp>
        <p:nvSpPr>
          <p:cNvPr id="109" name="Shape 109"/>
          <p:cNvSpPr txBox="1">
            <a:spLocks noGrp="1"/>
          </p:cNvSpPr>
          <p:nvPr>
            <p:ph type="body" idx="1"/>
          </p:nvPr>
        </p:nvSpPr>
        <p:spPr>
          <a:xfrm>
            <a:off x="143764" y="586200"/>
            <a:ext cx="7541592" cy="1411223"/>
          </a:xfrm>
          <a:prstGeom prst="rect">
            <a:avLst/>
          </a:prstGeom>
          <a:noFill/>
          <a:ln>
            <a:noFill/>
          </a:ln>
        </p:spPr>
        <p:txBody>
          <a:bodyPr lIns="91425" tIns="91425" rIns="91425" bIns="91425" anchor="t" anchorCtr="0">
            <a:noAutofit/>
          </a:bodyPr>
          <a:lstStyle/>
          <a:p>
            <a:pPr marL="457200" marR="0" lvl="0" indent="-317500" algn="l" rtl="0">
              <a:lnSpc>
                <a:spcPct val="100000"/>
              </a:lnSpc>
              <a:spcBef>
                <a:spcPts val="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457200" marR="0" lvl="0" indent="-317500" algn="l" rtl="0">
              <a:spcBef>
                <a:spcPts val="580"/>
              </a:spcBef>
              <a:spcAft>
                <a:spcPts val="0"/>
              </a:spcAft>
              <a:buClr>
                <a:srgbClr val="EFEFEF"/>
              </a:buClr>
              <a:buSzPct val="100000"/>
              <a:buFont typeface="Arial"/>
              <a:buChar char="•"/>
            </a:pPr>
            <a:r>
              <a:rPr lang="en-US" sz="1800" b="0" i="0" u="none" strike="noStrike" cap="none" baseline="0" dirty="0">
                <a:solidFill>
                  <a:srgbClr val="EFEFEF"/>
                </a:solidFill>
                <a:latin typeface="Arial"/>
                <a:ea typeface="Arial"/>
                <a:cs typeface="Arial"/>
                <a:sym typeface="Arial"/>
              </a:rPr>
              <a:t>Users interest in a business reduces with distance</a:t>
            </a:r>
          </a:p>
          <a:p>
            <a:pPr marL="457200" marR="0" lvl="0" indent="-317500" algn="l" rtl="0">
              <a:spcBef>
                <a:spcPts val="580"/>
              </a:spcBef>
              <a:spcAft>
                <a:spcPts val="0"/>
              </a:spcAft>
              <a:buClr>
                <a:srgbClr val="EFEFEF"/>
              </a:buClr>
              <a:buSzPct val="100000"/>
              <a:buFont typeface="Arial"/>
              <a:buChar char="•"/>
            </a:pPr>
            <a:r>
              <a:rPr lang="en-US" sz="1800" b="0" i="0" u="none" strike="noStrike" cap="none" baseline="0" dirty="0">
                <a:solidFill>
                  <a:srgbClr val="EFEFEF"/>
                </a:solidFill>
                <a:latin typeface="Arial"/>
                <a:ea typeface="Arial"/>
                <a:cs typeface="Arial"/>
                <a:sym typeface="Arial"/>
              </a:rPr>
              <a:t>Also varies by Category</a:t>
            </a:r>
          </a:p>
          <a:p>
            <a:pPr marL="815975" marR="0" lvl="1" indent="-320675" algn="l" rtl="0">
              <a:spcBef>
                <a:spcPts val="580"/>
              </a:spcBef>
              <a:spcAft>
                <a:spcPts val="0"/>
              </a:spcAft>
              <a:buClr>
                <a:srgbClr val="EFEFEF"/>
              </a:buClr>
              <a:buSzPct val="100000"/>
              <a:buFont typeface="Arial"/>
              <a:buChar char="–"/>
            </a:pPr>
            <a:r>
              <a:rPr lang="en-US" sz="1800" b="0" i="0" u="none" strike="noStrike" cap="none" baseline="0" dirty="0">
                <a:solidFill>
                  <a:srgbClr val="EFEFEF"/>
                </a:solidFill>
                <a:latin typeface="Arial"/>
                <a:ea typeface="Arial"/>
                <a:cs typeface="Arial"/>
                <a:sym typeface="Arial"/>
              </a:rPr>
              <a:t>Users are more sensitive to how close are restaurants</a:t>
            </a:r>
          </a:p>
          <a:p>
            <a:pPr marL="815975" marR="0" lvl="1" indent="-320675" algn="l" rtl="0">
              <a:spcBef>
                <a:spcPts val="580"/>
              </a:spcBef>
              <a:spcAft>
                <a:spcPts val="0"/>
              </a:spcAft>
              <a:buClr>
                <a:srgbClr val="EFEFEF"/>
              </a:buClr>
              <a:buSzPct val="100000"/>
              <a:buFont typeface="Arial"/>
              <a:buChar char="–"/>
            </a:pPr>
            <a:r>
              <a:rPr lang="en-US" sz="1800" b="0" i="0" u="none" strike="noStrike" cap="none" baseline="0" dirty="0">
                <a:solidFill>
                  <a:srgbClr val="EFEFEF"/>
                </a:solidFill>
                <a:latin typeface="Arial"/>
                <a:ea typeface="Arial"/>
                <a:cs typeface="Arial"/>
                <a:sym typeface="Arial"/>
              </a:rPr>
              <a:t>Users are less sensitive to how far is that plumber</a:t>
            </a:r>
          </a:p>
          <a:p>
            <a:pPr marL="815975" marR="0" lvl="1" indent="-206375" algn="l" rtl="0">
              <a:spcBef>
                <a:spcPts val="58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815975" marR="0" lvl="1" indent="-206375" algn="l" rtl="0">
              <a:spcBef>
                <a:spcPts val="58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dirty="0">
              <a:solidFill>
                <a:srgbClr val="EFEFEF"/>
              </a:solidFill>
              <a:latin typeface="Arial"/>
              <a:ea typeface="Arial"/>
              <a:cs typeface="Arial"/>
              <a:sym typeface="Arial"/>
            </a:endParaRPr>
          </a:p>
          <a:p>
            <a:pPr marL="1176337" marR="0" lvl="2" indent="-325437" algn="l" rtl="0">
              <a:spcBef>
                <a:spcPts val="58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815975" marR="0" lvl="1" indent="-320675" algn="l" rtl="0">
              <a:spcBef>
                <a:spcPts val="58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dirty="0">
              <a:solidFill>
                <a:srgbClr val="EFEFEF"/>
              </a:solidFill>
              <a:latin typeface="Arial"/>
              <a:ea typeface="Arial"/>
              <a:cs typeface="Arial"/>
              <a:sym typeface="Arial"/>
            </a:endParaRPr>
          </a:p>
          <a:p>
            <a:pPr marL="0" marR="0" lvl="0" indent="0" algn="l" rtl="0">
              <a:lnSpc>
                <a:spcPct val="100000"/>
              </a:lnSpc>
              <a:spcBef>
                <a:spcPts val="580"/>
              </a:spcBef>
              <a:spcAft>
                <a:spcPts val="0"/>
              </a:spcAft>
              <a:buClr>
                <a:schemeClr val="lt1"/>
              </a:buClr>
              <a:buFont typeface="Arial"/>
              <a:buNone/>
            </a:pPr>
            <a:endParaRPr sz="1800" b="0" i="0" u="none" strike="noStrike" cap="none" baseline="0" dirty="0">
              <a:solidFill>
                <a:srgbClr val="EFEFEF"/>
              </a:solidFill>
              <a:latin typeface="Arial"/>
              <a:ea typeface="Arial"/>
              <a:cs typeface="Arial"/>
              <a:sym typeface="Arial"/>
            </a:endParaRPr>
          </a:p>
        </p:txBody>
      </p:sp>
      <p:pic>
        <p:nvPicPr>
          <p:cNvPr id="7" name="Picture 6"/>
          <p:cNvPicPr>
            <a:picLocks noChangeAspect="1"/>
          </p:cNvPicPr>
          <p:nvPr/>
        </p:nvPicPr>
        <p:blipFill>
          <a:blip r:embed="rId3"/>
          <a:stretch>
            <a:fillRect/>
          </a:stretch>
        </p:blipFill>
        <p:spPr>
          <a:xfrm>
            <a:off x="1022434" y="2522622"/>
            <a:ext cx="6264720" cy="4249281"/>
          </a:xfrm>
          <a:prstGeom prst="rect">
            <a:avLst/>
          </a:prstGeom>
        </p:spPr>
      </p:pic>
      <p:sp>
        <p:nvSpPr>
          <p:cNvPr id="8" name="TextBox 7"/>
          <p:cNvSpPr txBox="1"/>
          <p:nvPr/>
        </p:nvSpPr>
        <p:spPr>
          <a:xfrm rot="16200000">
            <a:off x="435026" y="4440373"/>
            <a:ext cx="659155" cy="369332"/>
          </a:xfrm>
          <a:prstGeom prst="rect">
            <a:avLst/>
          </a:prstGeom>
          <a:noFill/>
        </p:spPr>
        <p:txBody>
          <a:bodyPr wrap="none" rtlCol="0">
            <a:spAutoFit/>
          </a:bodyPr>
          <a:lstStyle/>
          <a:p>
            <a:r>
              <a:rPr lang="en-US" sz="1800" dirty="0" smtClean="0">
                <a:solidFill>
                  <a:schemeClr val="bg1"/>
                </a:solidFill>
              </a:rPr>
              <a:t>CTR</a:t>
            </a:r>
            <a:endParaRPr lang="en-US" sz="1800" dirty="0">
              <a:solidFill>
                <a:schemeClr val="bg1"/>
              </a:solidFill>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561"/>
        <p:cNvGrpSpPr/>
        <p:nvPr/>
      </p:nvGrpSpPr>
      <p:grpSpPr>
        <a:xfrm>
          <a:off x="0" y="0"/>
          <a:ext cx="0" cy="0"/>
          <a:chOff x="0" y="0"/>
          <a:chExt cx="0" cy="0"/>
        </a:xfrm>
      </p:grpSpPr>
      <p:sp>
        <p:nvSpPr>
          <p:cNvPr id="562" name="Shape 562"/>
          <p:cNvSpPr txBox="1">
            <a:spLocks noGrp="1"/>
          </p:cNvSpPr>
          <p:nvPr>
            <p:ph type="ctrTitle"/>
          </p:nvPr>
        </p:nvSpPr>
        <p:spPr>
          <a:xfrm>
            <a:off x="685800" y="2130432"/>
            <a:ext cx="7772400" cy="1470024"/>
          </a:xfrm>
          <a:prstGeom prst="rect">
            <a:avLst/>
          </a:prstGeom>
          <a:noFill/>
          <a:ln>
            <a:noFill/>
          </a:ln>
        </p:spPr>
        <p:txBody>
          <a:bodyPr lIns="82250" tIns="41125" rIns="82250" bIns="41125" anchor="ctr" anchorCtr="0">
            <a:noAutofit/>
          </a:bodyPr>
          <a:lstStyle/>
          <a:p>
            <a:pPr marL="0" marR="0" lvl="0" indent="0" algn="ctr" rtl="0">
              <a:spcBef>
                <a:spcPts val="0"/>
              </a:spcBef>
              <a:spcAft>
                <a:spcPts val="0"/>
              </a:spcAft>
              <a:buSzPct val="25000"/>
              <a:buNone/>
            </a:pPr>
            <a:r>
              <a:rPr lang="en-US" sz="2800" b="1" i="0" u="none" strike="noStrike" cap="none" baseline="0">
                <a:solidFill>
                  <a:schemeClr val="lt1"/>
                </a:solidFill>
                <a:latin typeface="Arial"/>
                <a:ea typeface="Arial"/>
                <a:cs typeface="Arial"/>
                <a:sym typeface="Arial"/>
              </a:rPr>
              <a:t>Q&amp;A</a:t>
            </a:r>
          </a:p>
        </p:txBody>
      </p:sp>
      <p:sp>
        <p:nvSpPr>
          <p:cNvPr id="563" name="Shape 563"/>
          <p:cNvSpPr txBox="1"/>
          <p:nvPr/>
        </p:nvSpPr>
        <p:spPr>
          <a:xfrm>
            <a:off x="2351224" y="3364337"/>
            <a:ext cx="4752742" cy="120032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i="0" u="none" strike="noStrike" cap="none" baseline="0">
                <a:solidFill>
                  <a:srgbClr val="EFEFEF"/>
                </a:solidFill>
                <a:latin typeface="Calibri"/>
                <a:ea typeface="Calibri"/>
                <a:cs typeface="Calibri"/>
                <a:sym typeface="Calibri"/>
              </a:rPr>
              <a:t>Soups Ranjan, PhD </a:t>
            </a:r>
          </a:p>
          <a:p>
            <a:pPr marL="0" marR="0" lvl="0" indent="0" algn="ctr" rtl="0">
              <a:spcBef>
                <a:spcPts val="0"/>
              </a:spcBef>
              <a:buSzPct val="25000"/>
              <a:buNone/>
            </a:pPr>
            <a:r>
              <a:rPr lang="en-US" sz="2400" b="1" i="0" u="none" strike="noStrike" cap="none" baseline="0">
                <a:solidFill>
                  <a:srgbClr val="EFEFEF"/>
                </a:solidFill>
                <a:latin typeface="Calibri"/>
                <a:ea typeface="Calibri"/>
                <a:cs typeface="Calibri"/>
                <a:sym typeface="Calibri"/>
              </a:rPr>
              <a:t>@soupsranjan</a:t>
            </a:r>
          </a:p>
          <a:p>
            <a:pPr marL="0" marR="0" lvl="0" indent="0" algn="ctr" rtl="0">
              <a:spcBef>
                <a:spcPts val="0"/>
              </a:spcBef>
              <a:buSzPct val="25000"/>
              <a:buNone/>
            </a:pPr>
            <a:r>
              <a:rPr lang="en-US" sz="2400" b="1" i="0" u="none" strike="noStrike" cap="none" baseline="0">
                <a:solidFill>
                  <a:srgbClr val="EFEFEF"/>
                </a:solidFill>
                <a:latin typeface="Calibri"/>
                <a:ea typeface="Calibri"/>
                <a:cs typeface="Calibri"/>
                <a:sym typeface="Calibri"/>
              </a:rPr>
              <a:t>sranjan@yelp.com</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18161"/>
            <a:ext cx="8229600" cy="619964"/>
          </a:xfrm>
          <a:prstGeom prst="rect">
            <a:avLst/>
          </a:prstGeom>
          <a:noFill/>
          <a:ln>
            <a:noFill/>
          </a:ln>
        </p:spPr>
        <p:txBody>
          <a:bodyPr lIns="91425" tIns="91425" rIns="91425" bIns="91425" anchor="ctr" anchorCtr="0">
            <a:noAutofit/>
          </a:bodyPr>
          <a:lstStyle/>
          <a:p>
            <a:pPr marL="0" marR="0" lvl="0" indent="0" algn="ctr" rtl="0">
              <a:spcBef>
                <a:spcPts val="0"/>
              </a:spcBef>
              <a:spcAft>
                <a:spcPts val="0"/>
              </a:spcAft>
              <a:buClr>
                <a:srgbClr val="EFEFEF"/>
              </a:buClr>
              <a:buSzPct val="25000"/>
              <a:buFont typeface="Arial"/>
              <a:buNone/>
            </a:pPr>
            <a:r>
              <a:rPr lang="en-US" sz="2800" b="1" i="0" u="none" strike="noStrike" cap="none" baseline="0">
                <a:solidFill>
                  <a:srgbClr val="EFEFEF"/>
                </a:solidFill>
                <a:latin typeface="Arial"/>
                <a:ea typeface="Arial"/>
                <a:cs typeface="Arial"/>
                <a:sym typeface="Arial"/>
              </a:rPr>
              <a:t>Local Advertising – Seasonal Effects</a:t>
            </a:r>
          </a:p>
        </p:txBody>
      </p:sp>
      <p:grpSp>
        <p:nvGrpSpPr>
          <p:cNvPr id="116" name="Shape 116"/>
          <p:cNvGrpSpPr/>
          <p:nvPr/>
        </p:nvGrpSpPr>
        <p:grpSpPr>
          <a:xfrm>
            <a:off x="0" y="490707"/>
            <a:ext cx="5140122" cy="2965905"/>
            <a:chOff x="0" y="638125"/>
            <a:chExt cx="5140122" cy="2965905"/>
          </a:xfrm>
        </p:grpSpPr>
        <p:pic>
          <p:nvPicPr>
            <p:cNvPr id="117" name="Shape 117"/>
            <p:cNvPicPr preferRelativeResize="0"/>
            <p:nvPr/>
          </p:nvPicPr>
          <p:blipFill rotWithShape="1">
            <a:blip r:embed="rId3">
              <a:alphaModFix/>
            </a:blip>
            <a:srcRect/>
            <a:stretch/>
          </p:blipFill>
          <p:spPr>
            <a:xfrm>
              <a:off x="52359" y="1350432"/>
              <a:ext cx="3732239" cy="2253598"/>
            </a:xfrm>
            <a:prstGeom prst="rect">
              <a:avLst/>
            </a:prstGeom>
            <a:noFill/>
            <a:ln>
              <a:noFill/>
            </a:ln>
          </p:spPr>
        </p:pic>
        <p:sp>
          <p:nvSpPr>
            <p:cNvPr id="118" name="Shape 118"/>
            <p:cNvSpPr txBox="1"/>
            <p:nvPr/>
          </p:nvSpPr>
          <p:spPr>
            <a:xfrm>
              <a:off x="0" y="638125"/>
              <a:ext cx="5140122" cy="932067"/>
            </a:xfrm>
            <a:prstGeom prst="rect">
              <a:avLst/>
            </a:prstGeom>
            <a:noFill/>
            <a:ln>
              <a:noFill/>
            </a:ln>
          </p:spPr>
          <p:txBody>
            <a:bodyPr lIns="91425" tIns="91425" rIns="91425" bIns="91425" anchor="t" anchorCtr="0">
              <a:noAutofit/>
            </a:bodyPr>
            <a:lstStyle/>
            <a:p>
              <a:pPr marL="457200" marR="0" lvl="0" indent="-317500" algn="l" rtl="0">
                <a:lnSpc>
                  <a:spcPct val="80000"/>
                </a:lnSpc>
                <a:spcBef>
                  <a:spcPts val="0"/>
                </a:spcBef>
                <a:spcAft>
                  <a:spcPts val="0"/>
                </a:spcAft>
                <a:buClr>
                  <a:srgbClr val="EFEFEF"/>
                </a:buClr>
                <a:buFont typeface="Arial"/>
                <a:buNone/>
              </a:pPr>
              <a:endParaRPr sz="1650" b="0" i="0" u="none" strike="noStrike" cap="none" baseline="0">
                <a:solidFill>
                  <a:srgbClr val="EFEFEF"/>
                </a:solidFill>
                <a:latin typeface="Arial"/>
                <a:ea typeface="Arial"/>
                <a:cs typeface="Arial"/>
                <a:sym typeface="Arial"/>
              </a:endParaRPr>
            </a:p>
            <a:p>
              <a:pPr marL="457200" marR="0" lvl="0" indent="-317500" algn="l" rtl="0">
                <a:lnSpc>
                  <a:spcPct val="80000"/>
                </a:lnSpc>
                <a:spcBef>
                  <a:spcPts val="580"/>
                </a:spcBef>
                <a:spcAft>
                  <a:spcPts val="0"/>
                </a:spcAft>
                <a:buSzPct val="25000"/>
                <a:buNone/>
              </a:pPr>
              <a:r>
                <a:rPr lang="en-US" sz="1650" b="0" i="0" u="none" strike="noStrike" cap="none" baseline="0">
                  <a:solidFill>
                    <a:srgbClr val="EFEFEF"/>
                  </a:solidFill>
                  <a:latin typeface="Arial"/>
                  <a:ea typeface="Arial"/>
                  <a:cs typeface="Arial"/>
                  <a:sym typeface="Arial"/>
                </a:rPr>
                <a:t>Seasonal Factors: Pedicure popular in Summer</a:t>
              </a:r>
              <a:br>
                <a:rPr lang="en-US" sz="1650" b="0" i="0" u="none" strike="noStrike" cap="none" baseline="0">
                  <a:solidFill>
                    <a:srgbClr val="EFEFEF"/>
                  </a:solidFill>
                  <a:latin typeface="Arial"/>
                  <a:ea typeface="Arial"/>
                  <a:cs typeface="Arial"/>
                  <a:sym typeface="Arial"/>
                </a:rPr>
              </a:br>
              <a:endParaRPr lang="en-US" sz="1650" b="0" i="0" u="none" strike="noStrike" cap="none" baseline="0">
                <a:solidFill>
                  <a:srgbClr val="EFEFEF"/>
                </a:solidFill>
                <a:latin typeface="Arial"/>
                <a:ea typeface="Arial"/>
                <a:cs typeface="Arial"/>
                <a:sym typeface="Arial"/>
              </a:endParaRPr>
            </a:p>
            <a:p>
              <a:pPr marL="457200" marR="0" lvl="0" indent="-211772" algn="l" rtl="0">
                <a:lnSpc>
                  <a:spcPct val="80000"/>
                </a:lnSpc>
                <a:spcBef>
                  <a:spcPts val="580"/>
                </a:spcBef>
                <a:spcAft>
                  <a:spcPts val="0"/>
                </a:spcAft>
                <a:buClr>
                  <a:srgbClr val="EFEFEF"/>
                </a:buClr>
                <a:buFont typeface="Calibri"/>
                <a:buNone/>
              </a:pPr>
              <a:endParaRPr sz="1650" b="0" i="0" u="none" strike="noStrike" cap="none" baseline="0">
                <a:solidFill>
                  <a:srgbClr val="EFEFEF"/>
                </a:solidFill>
                <a:latin typeface="Arial"/>
                <a:ea typeface="Arial"/>
                <a:cs typeface="Arial"/>
                <a:sym typeface="Arial"/>
              </a:endParaRPr>
            </a:p>
            <a:p>
              <a:pPr marL="457200" marR="0" lvl="0" indent="-211772" algn="l" rtl="0">
                <a:lnSpc>
                  <a:spcPct val="80000"/>
                </a:lnSpc>
                <a:spcBef>
                  <a:spcPts val="580"/>
                </a:spcBef>
                <a:spcAft>
                  <a:spcPts val="0"/>
                </a:spcAft>
                <a:buClr>
                  <a:srgbClr val="EFEFEF"/>
                </a:buClr>
                <a:buFont typeface="Calibri"/>
                <a:buNone/>
              </a:pPr>
              <a:endParaRPr sz="1650" b="0" i="0" u="none" strike="noStrike" cap="none" baseline="0">
                <a:solidFill>
                  <a:srgbClr val="EFEFEF"/>
                </a:solidFill>
                <a:latin typeface="Arial"/>
                <a:ea typeface="Arial"/>
                <a:cs typeface="Arial"/>
                <a:sym typeface="Arial"/>
              </a:endParaRPr>
            </a:p>
            <a:p>
              <a:pPr marL="1176337" marR="0" lvl="2" indent="-325437" algn="l" rtl="0">
                <a:lnSpc>
                  <a:spcPct val="80000"/>
                </a:lnSpc>
                <a:spcBef>
                  <a:spcPts val="580"/>
                </a:spcBef>
                <a:spcAft>
                  <a:spcPts val="0"/>
                </a:spcAft>
                <a:buClr>
                  <a:srgbClr val="EFEFEF"/>
                </a:buClr>
                <a:buFont typeface="Arial"/>
                <a:buNone/>
              </a:pPr>
              <a:endParaRPr sz="1650" b="0" i="0" u="none" strike="noStrike" cap="none" baseline="0">
                <a:solidFill>
                  <a:srgbClr val="EFEFEF"/>
                </a:solidFill>
                <a:latin typeface="Arial"/>
                <a:ea typeface="Arial"/>
                <a:cs typeface="Arial"/>
                <a:sym typeface="Arial"/>
              </a:endParaRPr>
            </a:p>
            <a:p>
              <a:pPr marL="1176337" marR="0" lvl="2" indent="-219709" algn="l" rtl="0">
                <a:lnSpc>
                  <a:spcPct val="80000"/>
                </a:lnSpc>
                <a:spcBef>
                  <a:spcPts val="580"/>
                </a:spcBef>
                <a:spcAft>
                  <a:spcPts val="0"/>
                </a:spcAft>
                <a:buClr>
                  <a:srgbClr val="EFEFEF"/>
                </a:buClr>
                <a:buFont typeface="Noto Symbol"/>
                <a:buNone/>
              </a:pPr>
              <a:endParaRPr sz="1650" b="0" i="0" u="none" strike="noStrike" cap="none" baseline="0">
                <a:solidFill>
                  <a:srgbClr val="EFEFEF"/>
                </a:solidFill>
                <a:latin typeface="Arial"/>
                <a:ea typeface="Arial"/>
                <a:cs typeface="Arial"/>
                <a:sym typeface="Arial"/>
              </a:endParaRPr>
            </a:p>
            <a:p>
              <a:pPr marL="1176337" marR="0" lvl="2" indent="-219709" algn="l" rtl="0">
                <a:lnSpc>
                  <a:spcPct val="80000"/>
                </a:lnSpc>
                <a:spcBef>
                  <a:spcPts val="580"/>
                </a:spcBef>
                <a:spcAft>
                  <a:spcPts val="0"/>
                </a:spcAft>
                <a:buClr>
                  <a:srgbClr val="EFEFEF"/>
                </a:buClr>
                <a:buFont typeface="Noto Symbol"/>
                <a:buNone/>
              </a:pPr>
              <a:endParaRPr sz="1650" b="0" i="0" u="none" strike="noStrike" cap="none" baseline="0">
                <a:solidFill>
                  <a:srgbClr val="EFEFEF"/>
                </a:solidFill>
                <a:latin typeface="Arial"/>
                <a:ea typeface="Arial"/>
                <a:cs typeface="Arial"/>
                <a:sym typeface="Arial"/>
              </a:endParaRPr>
            </a:p>
            <a:p>
              <a:pPr marL="1176337" marR="0" lvl="2" indent="-219709" algn="l" rtl="0">
                <a:lnSpc>
                  <a:spcPct val="80000"/>
                </a:lnSpc>
                <a:spcBef>
                  <a:spcPts val="580"/>
                </a:spcBef>
                <a:spcAft>
                  <a:spcPts val="0"/>
                </a:spcAft>
                <a:buClr>
                  <a:srgbClr val="EFEFEF"/>
                </a:buClr>
                <a:buFont typeface="Noto Symbol"/>
                <a:buNone/>
              </a:pPr>
              <a:endParaRPr sz="1650" b="0" i="0" u="none" strike="noStrike" cap="none" baseline="0">
                <a:solidFill>
                  <a:srgbClr val="EFEFEF"/>
                </a:solidFill>
                <a:latin typeface="Arial"/>
                <a:ea typeface="Arial"/>
                <a:cs typeface="Arial"/>
                <a:sym typeface="Arial"/>
              </a:endParaRPr>
            </a:p>
            <a:p>
              <a:pPr marL="1176337" marR="0" lvl="2" indent="-219709" algn="l" rtl="0">
                <a:lnSpc>
                  <a:spcPct val="80000"/>
                </a:lnSpc>
                <a:spcBef>
                  <a:spcPts val="580"/>
                </a:spcBef>
                <a:spcAft>
                  <a:spcPts val="0"/>
                </a:spcAft>
                <a:buClr>
                  <a:srgbClr val="EFEFEF"/>
                </a:buClr>
                <a:buFont typeface="Noto Symbol"/>
                <a:buNone/>
              </a:pPr>
              <a:endParaRPr sz="1650" b="0" i="0" u="none" strike="noStrike" cap="none" baseline="0">
                <a:solidFill>
                  <a:srgbClr val="EFEFEF"/>
                </a:solidFill>
                <a:latin typeface="Arial"/>
                <a:ea typeface="Arial"/>
                <a:cs typeface="Arial"/>
                <a:sym typeface="Arial"/>
              </a:endParaRPr>
            </a:p>
            <a:p>
              <a:pPr marL="815975" marR="0" lvl="1" indent="-320675" algn="l" rtl="0">
                <a:lnSpc>
                  <a:spcPct val="80000"/>
                </a:lnSpc>
                <a:spcBef>
                  <a:spcPts val="580"/>
                </a:spcBef>
                <a:spcAft>
                  <a:spcPts val="0"/>
                </a:spcAft>
                <a:buClr>
                  <a:srgbClr val="EFEFEF"/>
                </a:buClr>
                <a:buFont typeface="Arial"/>
                <a:buNone/>
              </a:pPr>
              <a:endParaRPr sz="1650" b="0" i="0" u="none" strike="noStrike" cap="none" baseline="0">
                <a:solidFill>
                  <a:srgbClr val="EFEFEF"/>
                </a:solidFill>
                <a:latin typeface="Arial"/>
                <a:ea typeface="Arial"/>
                <a:cs typeface="Arial"/>
                <a:sym typeface="Arial"/>
              </a:endParaRPr>
            </a:p>
            <a:p>
              <a:pPr marL="457200" marR="0" lvl="0" indent="-211772" algn="l" rtl="0">
                <a:lnSpc>
                  <a:spcPct val="80000"/>
                </a:lnSpc>
                <a:spcBef>
                  <a:spcPts val="580"/>
                </a:spcBef>
                <a:spcAft>
                  <a:spcPts val="0"/>
                </a:spcAft>
                <a:buClr>
                  <a:srgbClr val="EFEFEF"/>
                </a:buClr>
                <a:buFont typeface="Calibri"/>
                <a:buNone/>
              </a:pPr>
              <a:endParaRPr sz="1650" b="0" i="0" u="none" strike="noStrike" cap="none" baseline="0">
                <a:solidFill>
                  <a:srgbClr val="EFEFEF"/>
                </a:solidFill>
                <a:latin typeface="Arial"/>
                <a:ea typeface="Arial"/>
                <a:cs typeface="Arial"/>
                <a:sym typeface="Arial"/>
              </a:endParaRPr>
            </a:p>
            <a:p>
              <a:pPr marL="0" marR="0" lvl="0" indent="0" algn="l" rtl="0">
                <a:lnSpc>
                  <a:spcPct val="80000"/>
                </a:lnSpc>
                <a:spcBef>
                  <a:spcPts val="580"/>
                </a:spcBef>
                <a:spcAft>
                  <a:spcPts val="0"/>
                </a:spcAft>
                <a:buClr>
                  <a:schemeClr val="dk1"/>
                </a:buClr>
                <a:buFont typeface="Arial"/>
                <a:buNone/>
              </a:pPr>
              <a:endParaRPr sz="1650" b="0" i="0" u="none" strike="noStrike" cap="none" baseline="0">
                <a:solidFill>
                  <a:srgbClr val="EFEFEF"/>
                </a:solidFill>
                <a:latin typeface="Arial"/>
                <a:ea typeface="Arial"/>
                <a:cs typeface="Arial"/>
                <a:sym typeface="Arial"/>
              </a:endParaRPr>
            </a:p>
          </p:txBody>
        </p:sp>
      </p:grpSp>
      <p:grpSp>
        <p:nvGrpSpPr>
          <p:cNvPr id="119" name="Shape 119"/>
          <p:cNvGrpSpPr/>
          <p:nvPr/>
        </p:nvGrpSpPr>
        <p:grpSpPr>
          <a:xfrm>
            <a:off x="52361" y="3477510"/>
            <a:ext cx="6138333" cy="3208064"/>
            <a:chOff x="52359" y="3477510"/>
            <a:chExt cx="6138333" cy="3208064"/>
          </a:xfrm>
        </p:grpSpPr>
        <p:sp>
          <p:nvSpPr>
            <p:cNvPr id="120" name="Shape 120"/>
            <p:cNvSpPr txBox="1"/>
            <p:nvPr/>
          </p:nvSpPr>
          <p:spPr>
            <a:xfrm>
              <a:off x="52359" y="3477510"/>
              <a:ext cx="6138333" cy="635001"/>
            </a:xfrm>
            <a:prstGeom prst="rect">
              <a:avLst/>
            </a:prstGeom>
            <a:noFill/>
            <a:ln>
              <a:noFill/>
            </a:ln>
          </p:spPr>
          <p:txBody>
            <a:bodyPr lIns="91425" tIns="91425" rIns="91425" bIns="91425" anchor="t" anchorCtr="0">
              <a:noAutofit/>
            </a:bodyPr>
            <a:lstStyle/>
            <a:p>
              <a:pPr marL="457200" marR="0" lvl="0" indent="-317500" algn="l" rtl="0">
                <a:lnSpc>
                  <a:spcPct val="80000"/>
                </a:lnSpc>
                <a:spcBef>
                  <a:spcPts val="0"/>
                </a:spcBef>
                <a:spcAft>
                  <a:spcPts val="0"/>
                </a:spcAft>
                <a:buClr>
                  <a:srgbClr val="EFEFEF"/>
                </a:buClr>
                <a:buFont typeface="Arial"/>
                <a:buNone/>
              </a:pPr>
              <a:endParaRPr sz="1550" b="0" i="0" u="none" strike="noStrike" cap="none" baseline="0">
                <a:solidFill>
                  <a:srgbClr val="EFEFEF"/>
                </a:solidFill>
                <a:latin typeface="Arial"/>
                <a:ea typeface="Arial"/>
                <a:cs typeface="Arial"/>
                <a:sym typeface="Arial"/>
              </a:endParaRPr>
            </a:p>
            <a:p>
              <a:pPr marL="457200" marR="0" lvl="0" indent="-317500" algn="l" rtl="0">
                <a:lnSpc>
                  <a:spcPct val="80000"/>
                </a:lnSpc>
                <a:spcBef>
                  <a:spcPts val="580"/>
                </a:spcBef>
                <a:spcAft>
                  <a:spcPts val="0"/>
                </a:spcAft>
                <a:buSzPct val="25000"/>
                <a:buNone/>
              </a:pPr>
              <a:r>
                <a:rPr lang="en-US" sz="1550" b="0" i="0" u="none" strike="noStrike" cap="none" baseline="0">
                  <a:solidFill>
                    <a:srgbClr val="EFEFEF"/>
                  </a:solidFill>
                  <a:latin typeface="Arial"/>
                  <a:ea typeface="Arial"/>
                  <a:cs typeface="Arial"/>
                  <a:sym typeface="Arial"/>
                </a:rPr>
                <a:t>Day-factors: SF Giants Correlated with Sports bar</a:t>
              </a:r>
            </a:p>
            <a:p>
              <a:pPr marL="457200" marR="0" lvl="0" indent="-317500" algn="l" rtl="0">
                <a:lnSpc>
                  <a:spcPct val="80000"/>
                </a:lnSpc>
                <a:spcBef>
                  <a:spcPts val="580"/>
                </a:spcBef>
                <a:spcAft>
                  <a:spcPts val="0"/>
                </a:spcAft>
                <a:buNone/>
              </a:pPr>
              <a:endParaRPr sz="1550" b="0" i="0" u="none" strike="noStrike" cap="none" baseline="0">
                <a:solidFill>
                  <a:srgbClr val="EFEFEF"/>
                </a:solidFill>
                <a:latin typeface="Arial"/>
                <a:ea typeface="Arial"/>
                <a:cs typeface="Arial"/>
                <a:sym typeface="Arial"/>
              </a:endParaRPr>
            </a:p>
            <a:p>
              <a:pPr marL="457200" marR="0" lvl="0" indent="-220345" algn="l" rtl="0">
                <a:lnSpc>
                  <a:spcPct val="80000"/>
                </a:lnSpc>
                <a:spcBef>
                  <a:spcPts val="580"/>
                </a:spcBef>
                <a:spcAft>
                  <a:spcPts val="0"/>
                </a:spcAft>
                <a:buClr>
                  <a:srgbClr val="EFEFEF"/>
                </a:buClr>
                <a:buFont typeface="Calibri"/>
                <a:buNone/>
              </a:pPr>
              <a:endParaRPr sz="1550" b="0" i="0" u="none" strike="noStrike" cap="none" baseline="0">
                <a:solidFill>
                  <a:srgbClr val="EFEFEF"/>
                </a:solidFill>
                <a:latin typeface="Arial"/>
                <a:ea typeface="Arial"/>
                <a:cs typeface="Arial"/>
                <a:sym typeface="Arial"/>
              </a:endParaRPr>
            </a:p>
            <a:p>
              <a:pPr marL="1176337" marR="0" lvl="2" indent="-325437" algn="l" rtl="0">
                <a:lnSpc>
                  <a:spcPct val="80000"/>
                </a:lnSpc>
                <a:spcBef>
                  <a:spcPts val="580"/>
                </a:spcBef>
                <a:spcAft>
                  <a:spcPts val="0"/>
                </a:spcAft>
                <a:buClr>
                  <a:srgbClr val="EFEFEF"/>
                </a:buClr>
                <a:buFont typeface="Arial"/>
                <a:buNone/>
              </a:pPr>
              <a:endParaRPr sz="1550" b="0" i="0" u="none" strike="noStrike" cap="none" baseline="0">
                <a:solidFill>
                  <a:srgbClr val="EFEFEF"/>
                </a:solidFill>
                <a:latin typeface="Arial"/>
                <a:ea typeface="Arial"/>
                <a:cs typeface="Arial"/>
                <a:sym typeface="Arial"/>
              </a:endParaRPr>
            </a:p>
            <a:p>
              <a:pPr marL="1176337" marR="0" lvl="2" indent="-228282" algn="l" rtl="0">
                <a:lnSpc>
                  <a:spcPct val="80000"/>
                </a:lnSpc>
                <a:spcBef>
                  <a:spcPts val="580"/>
                </a:spcBef>
                <a:spcAft>
                  <a:spcPts val="0"/>
                </a:spcAft>
                <a:buClr>
                  <a:srgbClr val="EFEFEF"/>
                </a:buClr>
                <a:buFont typeface="Noto Symbol"/>
                <a:buNone/>
              </a:pPr>
              <a:endParaRPr sz="1550" b="0" i="0" u="none" strike="noStrike" cap="none" baseline="0">
                <a:solidFill>
                  <a:srgbClr val="EFEFEF"/>
                </a:solidFill>
                <a:latin typeface="Arial"/>
                <a:ea typeface="Arial"/>
                <a:cs typeface="Arial"/>
                <a:sym typeface="Arial"/>
              </a:endParaRPr>
            </a:p>
            <a:p>
              <a:pPr marL="1176337" marR="0" lvl="2" indent="-228282" algn="l" rtl="0">
                <a:lnSpc>
                  <a:spcPct val="80000"/>
                </a:lnSpc>
                <a:spcBef>
                  <a:spcPts val="580"/>
                </a:spcBef>
                <a:spcAft>
                  <a:spcPts val="0"/>
                </a:spcAft>
                <a:buClr>
                  <a:srgbClr val="EFEFEF"/>
                </a:buClr>
                <a:buFont typeface="Noto Symbol"/>
                <a:buNone/>
              </a:pPr>
              <a:endParaRPr sz="1550" b="0" i="0" u="none" strike="noStrike" cap="none" baseline="0">
                <a:solidFill>
                  <a:srgbClr val="EFEFEF"/>
                </a:solidFill>
                <a:latin typeface="Arial"/>
                <a:ea typeface="Arial"/>
                <a:cs typeface="Arial"/>
                <a:sym typeface="Arial"/>
              </a:endParaRPr>
            </a:p>
            <a:p>
              <a:pPr marL="1176337" marR="0" lvl="2" indent="-228282" algn="l" rtl="0">
                <a:lnSpc>
                  <a:spcPct val="80000"/>
                </a:lnSpc>
                <a:spcBef>
                  <a:spcPts val="580"/>
                </a:spcBef>
                <a:spcAft>
                  <a:spcPts val="0"/>
                </a:spcAft>
                <a:buClr>
                  <a:srgbClr val="EFEFEF"/>
                </a:buClr>
                <a:buFont typeface="Noto Symbol"/>
                <a:buNone/>
              </a:pPr>
              <a:endParaRPr sz="1550" b="0" i="0" u="none" strike="noStrike" cap="none" baseline="0">
                <a:solidFill>
                  <a:srgbClr val="EFEFEF"/>
                </a:solidFill>
                <a:latin typeface="Arial"/>
                <a:ea typeface="Arial"/>
                <a:cs typeface="Arial"/>
                <a:sym typeface="Arial"/>
              </a:endParaRPr>
            </a:p>
            <a:p>
              <a:pPr marL="1176337" marR="0" lvl="2" indent="-228282" algn="l" rtl="0">
                <a:lnSpc>
                  <a:spcPct val="80000"/>
                </a:lnSpc>
                <a:spcBef>
                  <a:spcPts val="580"/>
                </a:spcBef>
                <a:spcAft>
                  <a:spcPts val="0"/>
                </a:spcAft>
                <a:buClr>
                  <a:srgbClr val="EFEFEF"/>
                </a:buClr>
                <a:buFont typeface="Noto Symbol"/>
                <a:buNone/>
              </a:pPr>
              <a:endParaRPr sz="1550" b="0" i="0" u="none" strike="noStrike" cap="none" baseline="0">
                <a:solidFill>
                  <a:srgbClr val="EFEFEF"/>
                </a:solidFill>
                <a:latin typeface="Arial"/>
                <a:ea typeface="Arial"/>
                <a:cs typeface="Arial"/>
                <a:sym typeface="Arial"/>
              </a:endParaRPr>
            </a:p>
            <a:p>
              <a:pPr marL="815975" marR="0" lvl="1" indent="-320675" algn="l" rtl="0">
                <a:lnSpc>
                  <a:spcPct val="80000"/>
                </a:lnSpc>
                <a:spcBef>
                  <a:spcPts val="580"/>
                </a:spcBef>
                <a:spcAft>
                  <a:spcPts val="0"/>
                </a:spcAft>
                <a:buClr>
                  <a:srgbClr val="EFEFEF"/>
                </a:buClr>
                <a:buFont typeface="Arial"/>
                <a:buNone/>
              </a:pPr>
              <a:endParaRPr sz="1550" b="0" i="0" u="none" strike="noStrike" cap="none" baseline="0">
                <a:solidFill>
                  <a:srgbClr val="EFEFEF"/>
                </a:solidFill>
                <a:latin typeface="Arial"/>
                <a:ea typeface="Arial"/>
                <a:cs typeface="Arial"/>
                <a:sym typeface="Arial"/>
              </a:endParaRPr>
            </a:p>
            <a:p>
              <a:pPr marL="457200" marR="0" lvl="0" indent="-220345" algn="l" rtl="0">
                <a:lnSpc>
                  <a:spcPct val="80000"/>
                </a:lnSpc>
                <a:spcBef>
                  <a:spcPts val="580"/>
                </a:spcBef>
                <a:spcAft>
                  <a:spcPts val="0"/>
                </a:spcAft>
                <a:buClr>
                  <a:srgbClr val="EFEFEF"/>
                </a:buClr>
                <a:buFont typeface="Calibri"/>
                <a:buNone/>
              </a:pPr>
              <a:endParaRPr sz="1550" b="0" i="0" u="none" strike="noStrike" cap="none" baseline="0">
                <a:solidFill>
                  <a:srgbClr val="EFEFEF"/>
                </a:solidFill>
                <a:latin typeface="Arial"/>
                <a:ea typeface="Arial"/>
                <a:cs typeface="Arial"/>
                <a:sym typeface="Arial"/>
              </a:endParaRPr>
            </a:p>
            <a:p>
              <a:pPr marL="0" marR="0" lvl="0" indent="0" algn="l" rtl="0">
                <a:lnSpc>
                  <a:spcPct val="80000"/>
                </a:lnSpc>
                <a:spcBef>
                  <a:spcPts val="580"/>
                </a:spcBef>
                <a:spcAft>
                  <a:spcPts val="0"/>
                </a:spcAft>
                <a:buClr>
                  <a:schemeClr val="dk1"/>
                </a:buClr>
                <a:buFont typeface="Arial"/>
                <a:buNone/>
              </a:pPr>
              <a:endParaRPr sz="1550" b="0" i="0" u="none" strike="noStrike" cap="none" baseline="0">
                <a:solidFill>
                  <a:srgbClr val="EFEFEF"/>
                </a:solidFill>
                <a:latin typeface="Arial"/>
                <a:ea typeface="Arial"/>
                <a:cs typeface="Arial"/>
                <a:sym typeface="Arial"/>
              </a:endParaRPr>
            </a:p>
          </p:txBody>
        </p:sp>
        <p:pic>
          <p:nvPicPr>
            <p:cNvPr id="121" name="Shape 121"/>
            <p:cNvPicPr preferRelativeResize="0"/>
            <p:nvPr/>
          </p:nvPicPr>
          <p:blipFill rotWithShape="1">
            <a:blip r:embed="rId4">
              <a:alphaModFix/>
            </a:blip>
            <a:srcRect/>
            <a:stretch/>
          </p:blipFill>
          <p:spPr>
            <a:xfrm>
              <a:off x="200992" y="4112512"/>
              <a:ext cx="4515797" cy="2573062"/>
            </a:xfrm>
            <a:prstGeom prst="rect">
              <a:avLst/>
            </a:prstGeom>
            <a:noFill/>
            <a:ln>
              <a:noFill/>
            </a:ln>
          </p:spPr>
        </p:pic>
      </p:grpSp>
      <p:cxnSp>
        <p:nvCxnSpPr>
          <p:cNvPr id="122" name="Shape 122"/>
          <p:cNvCxnSpPr/>
          <p:nvPr/>
        </p:nvCxnSpPr>
        <p:spPr>
          <a:xfrm flipH="1">
            <a:off x="2641602" y="5054600"/>
            <a:ext cx="440266" cy="406399"/>
          </a:xfrm>
          <a:prstGeom prst="straightConnector1">
            <a:avLst/>
          </a:prstGeom>
          <a:noFill/>
          <a:ln w="25400" cap="flat">
            <a:solidFill>
              <a:srgbClr val="FF0000">
                <a:alpha val="71764"/>
              </a:srgbClr>
            </a:solidFill>
            <a:prstDash val="solid"/>
            <a:round/>
            <a:headEnd type="none" w="med" len="med"/>
            <a:tailEnd type="stealth" w="lg" len="lg"/>
          </a:ln>
        </p:spPr>
      </p:cxnSp>
      <p:cxnSp>
        <p:nvCxnSpPr>
          <p:cNvPr id="123" name="Shape 123"/>
          <p:cNvCxnSpPr/>
          <p:nvPr/>
        </p:nvCxnSpPr>
        <p:spPr>
          <a:xfrm rot="5400000">
            <a:off x="2332569" y="5363632"/>
            <a:ext cx="1058332" cy="440267"/>
          </a:xfrm>
          <a:prstGeom prst="straightConnector1">
            <a:avLst/>
          </a:prstGeom>
          <a:noFill/>
          <a:ln w="25400" cap="flat">
            <a:solidFill>
              <a:srgbClr val="FF0000">
                <a:alpha val="71764"/>
              </a:srgbClr>
            </a:solidFill>
            <a:prstDash val="solid"/>
            <a:round/>
            <a:headEnd type="none" w="med" len="med"/>
            <a:tailEnd type="stealth" w="lg" len="lg"/>
          </a:ln>
        </p:spPr>
      </p:cxnSp>
      <p:cxnSp>
        <p:nvCxnSpPr>
          <p:cNvPr id="124" name="Shape 124"/>
          <p:cNvCxnSpPr/>
          <p:nvPr/>
        </p:nvCxnSpPr>
        <p:spPr>
          <a:xfrm rot="5400000">
            <a:off x="3443820" y="5175249"/>
            <a:ext cx="681562" cy="440267"/>
          </a:xfrm>
          <a:prstGeom prst="straightConnector1">
            <a:avLst/>
          </a:prstGeom>
          <a:noFill/>
          <a:ln w="25400" cap="flat">
            <a:solidFill>
              <a:srgbClr val="FF0000">
                <a:alpha val="71764"/>
              </a:srgbClr>
            </a:solidFill>
            <a:prstDash val="solid"/>
            <a:round/>
            <a:headEnd type="none" w="med" len="med"/>
            <a:tailEnd type="stealth" w="lg" len="lg"/>
          </a:ln>
        </p:spPr>
      </p:cxnSp>
      <p:cxnSp>
        <p:nvCxnSpPr>
          <p:cNvPr id="125" name="Shape 125"/>
          <p:cNvCxnSpPr/>
          <p:nvPr/>
        </p:nvCxnSpPr>
        <p:spPr>
          <a:xfrm rot="5400000">
            <a:off x="3145370" y="5363636"/>
            <a:ext cx="1168399" cy="550333"/>
          </a:xfrm>
          <a:prstGeom prst="straightConnector1">
            <a:avLst/>
          </a:prstGeom>
          <a:noFill/>
          <a:ln w="25400" cap="flat">
            <a:solidFill>
              <a:srgbClr val="FF0000">
                <a:alpha val="71764"/>
              </a:srgbClr>
            </a:solidFill>
            <a:prstDash val="solid"/>
            <a:round/>
            <a:headEnd type="none" w="med" len="med"/>
            <a:tailEnd type="stealth" w="lg" len="lg"/>
          </a:ln>
        </p:spPr>
      </p:cxnSp>
      <p:cxnSp>
        <p:nvCxnSpPr>
          <p:cNvPr id="126" name="Shape 126"/>
          <p:cNvCxnSpPr/>
          <p:nvPr/>
        </p:nvCxnSpPr>
        <p:spPr>
          <a:xfrm flipH="1">
            <a:off x="2794001" y="2472266"/>
            <a:ext cx="440266" cy="406399"/>
          </a:xfrm>
          <a:prstGeom prst="straightConnector1">
            <a:avLst/>
          </a:prstGeom>
          <a:noFill/>
          <a:ln w="25400" cap="flat">
            <a:solidFill>
              <a:srgbClr val="FF0000">
                <a:alpha val="71764"/>
              </a:srgbClr>
            </a:solidFill>
            <a:prstDash val="solid"/>
            <a:round/>
            <a:headEnd type="none" w="med" len="med"/>
            <a:tailEnd type="stealth" w="lg" len="lg"/>
          </a:ln>
        </p:spPr>
      </p:cxnSp>
      <p:cxnSp>
        <p:nvCxnSpPr>
          <p:cNvPr id="127" name="Shape 127"/>
          <p:cNvCxnSpPr/>
          <p:nvPr/>
        </p:nvCxnSpPr>
        <p:spPr>
          <a:xfrm rot="-5400000" flipH="1">
            <a:off x="3196166" y="2510374"/>
            <a:ext cx="406404" cy="330197"/>
          </a:xfrm>
          <a:prstGeom prst="straightConnector1">
            <a:avLst/>
          </a:prstGeom>
          <a:noFill/>
          <a:ln w="25400" cap="flat">
            <a:solidFill>
              <a:srgbClr val="FF0000">
                <a:alpha val="71764"/>
              </a:srgbClr>
            </a:solidFill>
            <a:prstDash val="solid"/>
            <a:round/>
            <a:headEnd type="none" w="med" len="med"/>
            <a:tailEnd type="stealth" w="lg" len="lg"/>
          </a:ln>
        </p:spPr>
      </p:cxnSp>
      <p:sp>
        <p:nvSpPr>
          <p:cNvPr id="128" name="Shape 128"/>
          <p:cNvSpPr txBox="1"/>
          <p:nvPr/>
        </p:nvSpPr>
        <p:spPr>
          <a:xfrm>
            <a:off x="2611864" y="2135201"/>
            <a:ext cx="1471749"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0" u="none" strike="noStrike" cap="none" baseline="0">
                <a:solidFill>
                  <a:srgbClr val="EFEFEF"/>
                </a:solidFill>
                <a:latin typeface="Arial"/>
                <a:ea typeface="Arial"/>
                <a:cs typeface="Arial"/>
                <a:sym typeface="Arial"/>
              </a:rPr>
              <a:t>Peak in summer</a:t>
            </a:r>
          </a:p>
        </p:txBody>
      </p:sp>
      <p:sp>
        <p:nvSpPr>
          <p:cNvPr id="129" name="Shape 129"/>
          <p:cNvSpPr txBox="1"/>
          <p:nvPr/>
        </p:nvSpPr>
        <p:spPr>
          <a:xfrm>
            <a:off x="3048725" y="4746823"/>
            <a:ext cx="1584855"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0" u="none" strike="noStrike" cap="none" baseline="0">
                <a:solidFill>
                  <a:srgbClr val="EFEFEF"/>
                </a:solidFill>
                <a:latin typeface="Arial"/>
                <a:ea typeface="Arial"/>
                <a:cs typeface="Arial"/>
                <a:sym typeface="Arial"/>
              </a:rPr>
              <a:t>Correlated peaks</a:t>
            </a:r>
          </a:p>
        </p:txBody>
      </p:sp>
      <p:pic>
        <p:nvPicPr>
          <p:cNvPr id="130" name="Shape 130"/>
          <p:cNvPicPr preferRelativeResize="0"/>
          <p:nvPr/>
        </p:nvPicPr>
        <p:blipFill rotWithShape="1">
          <a:blip r:embed="rId5">
            <a:alphaModFix/>
          </a:blip>
          <a:srcRect l="12178"/>
          <a:stretch/>
        </p:blipFill>
        <p:spPr>
          <a:xfrm>
            <a:off x="5414532" y="1772508"/>
            <a:ext cx="3729467" cy="3282095"/>
          </a:xfrm>
          <a:prstGeom prst="rect">
            <a:avLst/>
          </a:prstGeom>
          <a:noFill/>
          <a:ln>
            <a:noFill/>
          </a:ln>
        </p:spPr>
      </p:pic>
      <p:sp>
        <p:nvSpPr>
          <p:cNvPr id="131" name="Shape 131"/>
          <p:cNvSpPr txBox="1"/>
          <p:nvPr/>
        </p:nvSpPr>
        <p:spPr>
          <a:xfrm>
            <a:off x="5414532" y="736979"/>
            <a:ext cx="3809201" cy="932067"/>
          </a:xfrm>
          <a:prstGeom prst="rect">
            <a:avLst/>
          </a:prstGeom>
          <a:noFill/>
          <a:ln>
            <a:noFill/>
          </a:ln>
        </p:spPr>
        <p:txBody>
          <a:bodyPr lIns="91425" tIns="91425" rIns="91425" bIns="91425" anchor="t" anchorCtr="0">
            <a:noAutofit/>
          </a:bodyPr>
          <a:lstStyle/>
          <a:p>
            <a:pPr marL="457200" marR="0" lvl="0" indent="-317500" algn="l" rtl="0">
              <a:lnSpc>
                <a:spcPct val="100000"/>
              </a:lnSpc>
              <a:spcBef>
                <a:spcPts val="0"/>
              </a:spcBef>
              <a:spcAft>
                <a:spcPts val="0"/>
              </a:spcAft>
              <a:buClr>
                <a:srgbClr val="EFEFEF"/>
              </a:buClr>
              <a:buFont typeface="Arial"/>
              <a:buNone/>
            </a:pPr>
            <a:endParaRPr sz="1800" b="0" i="0" u="none" strike="noStrike" cap="none" baseline="0">
              <a:solidFill>
                <a:srgbClr val="EFEFEF"/>
              </a:solidFill>
              <a:latin typeface="Arial"/>
              <a:ea typeface="Arial"/>
              <a:cs typeface="Arial"/>
              <a:sym typeface="Arial"/>
            </a:endParaRPr>
          </a:p>
          <a:p>
            <a:pPr marL="457200" marR="0" lvl="0" indent="-317500" algn="l" rtl="0">
              <a:lnSpc>
                <a:spcPct val="100000"/>
              </a:lnSpc>
              <a:spcBef>
                <a:spcPts val="580"/>
              </a:spcBef>
              <a:spcAft>
                <a:spcPts val="0"/>
              </a:spcAft>
              <a:buSzPct val="25000"/>
              <a:buNone/>
            </a:pPr>
            <a:r>
              <a:rPr lang="en-US" sz="1800" b="0" i="0" u="none" strike="noStrike" cap="none" baseline="0">
                <a:solidFill>
                  <a:srgbClr val="EFEFEF"/>
                </a:solidFill>
                <a:latin typeface="Arial"/>
                <a:ea typeface="Arial"/>
                <a:cs typeface="Arial"/>
                <a:sym typeface="Arial"/>
              </a:rPr>
              <a:t>Traffic varies by categories</a:t>
            </a: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a:solidFill>
                <a:srgbClr val="EFEFEF"/>
              </a:solidFill>
              <a:latin typeface="Arial"/>
              <a:ea typeface="Arial"/>
              <a:cs typeface="Arial"/>
              <a:sym typeface="Arial"/>
            </a:endParaRP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a:solidFill>
                <a:srgbClr val="EFEFEF"/>
              </a:solidFill>
              <a:latin typeface="Arial"/>
              <a:ea typeface="Arial"/>
              <a:cs typeface="Arial"/>
              <a:sym typeface="Arial"/>
            </a:endParaRPr>
          </a:p>
          <a:p>
            <a:pPr marL="1176337" marR="0" lvl="2" indent="-325437" algn="l" rtl="0">
              <a:lnSpc>
                <a:spcPct val="100000"/>
              </a:lnSpc>
              <a:spcBef>
                <a:spcPts val="580"/>
              </a:spcBef>
              <a:spcAft>
                <a:spcPts val="0"/>
              </a:spcAft>
              <a:buClr>
                <a:srgbClr val="EFEFEF"/>
              </a:buClr>
              <a:buFont typeface="Arial"/>
              <a:buNone/>
            </a:pPr>
            <a:endParaRPr sz="1800" b="0" i="0" u="none" strike="noStrike" cap="none" baseline="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a:solidFill>
                <a:srgbClr val="EFEFEF"/>
              </a:solidFill>
              <a:latin typeface="Arial"/>
              <a:ea typeface="Arial"/>
              <a:cs typeface="Arial"/>
              <a:sym typeface="Arial"/>
            </a:endParaRPr>
          </a:p>
          <a:p>
            <a:pPr marL="815975" marR="0" lvl="1" indent="-320675" algn="l" rtl="0">
              <a:lnSpc>
                <a:spcPct val="100000"/>
              </a:lnSpc>
              <a:spcBef>
                <a:spcPts val="580"/>
              </a:spcBef>
              <a:spcAft>
                <a:spcPts val="0"/>
              </a:spcAft>
              <a:buClr>
                <a:srgbClr val="EFEFEF"/>
              </a:buClr>
              <a:buFont typeface="Arial"/>
              <a:buNone/>
            </a:pPr>
            <a:endParaRPr sz="1800" b="0" i="0" u="none" strike="noStrike" cap="none" baseline="0">
              <a:solidFill>
                <a:srgbClr val="EFEFEF"/>
              </a:solidFill>
              <a:latin typeface="Arial"/>
              <a:ea typeface="Arial"/>
              <a:cs typeface="Arial"/>
              <a:sym typeface="Arial"/>
            </a:endParaRP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a:solidFill>
                <a:srgbClr val="EFEFEF"/>
              </a:solidFill>
              <a:latin typeface="Arial"/>
              <a:ea typeface="Arial"/>
              <a:cs typeface="Arial"/>
              <a:sym typeface="Arial"/>
            </a:endParaRPr>
          </a:p>
          <a:p>
            <a:pPr marL="0" marR="0" lvl="0" indent="0" algn="l" rtl="0">
              <a:lnSpc>
                <a:spcPct val="100000"/>
              </a:lnSpc>
              <a:spcBef>
                <a:spcPts val="580"/>
              </a:spcBef>
              <a:spcAft>
                <a:spcPts val="0"/>
              </a:spcAft>
              <a:buClr>
                <a:schemeClr val="dk1"/>
              </a:buClr>
              <a:buFont typeface="Arial"/>
              <a:buNone/>
            </a:pPr>
            <a:endParaRPr sz="1800" b="0" i="0" u="none" strike="noStrike" cap="none" baseline="0">
              <a:solidFill>
                <a:srgbClr val="EFEFEF"/>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18161"/>
            <a:ext cx="8229600" cy="619964"/>
          </a:xfrm>
          <a:prstGeom prst="rect">
            <a:avLst/>
          </a:prstGeom>
          <a:noFill/>
          <a:ln>
            <a:noFill/>
          </a:ln>
        </p:spPr>
        <p:txBody>
          <a:bodyPr lIns="91425" tIns="91425" rIns="91425" bIns="91425" anchor="ctr" anchorCtr="0">
            <a:noAutofit/>
          </a:bodyPr>
          <a:lstStyle/>
          <a:p>
            <a:pPr marL="0" marR="0" lvl="0" indent="0" algn="ctr" rtl="0">
              <a:spcBef>
                <a:spcPts val="0"/>
              </a:spcBef>
              <a:spcAft>
                <a:spcPts val="0"/>
              </a:spcAft>
              <a:buClr>
                <a:srgbClr val="EFEFEF"/>
              </a:buClr>
              <a:buSzPct val="25000"/>
              <a:buFont typeface="Arial"/>
              <a:buNone/>
            </a:pPr>
            <a:r>
              <a:rPr lang="en-US" sz="2800" b="1" i="0" u="none" strike="noStrike" cap="none" baseline="0" dirty="0">
                <a:solidFill>
                  <a:srgbClr val="EFEFEF"/>
                </a:solidFill>
                <a:latin typeface="Arial"/>
                <a:ea typeface="Arial"/>
                <a:cs typeface="Arial"/>
                <a:sym typeface="Arial"/>
              </a:rPr>
              <a:t>Uniqueness of Local Advertising - Categories</a:t>
            </a:r>
          </a:p>
        </p:txBody>
      </p:sp>
      <p:sp>
        <p:nvSpPr>
          <p:cNvPr id="137" name="Shape 137"/>
          <p:cNvSpPr txBox="1">
            <a:spLocks noGrp="1"/>
          </p:cNvSpPr>
          <p:nvPr>
            <p:ph type="body" idx="1"/>
          </p:nvPr>
        </p:nvSpPr>
        <p:spPr>
          <a:xfrm>
            <a:off x="1275034" y="512512"/>
            <a:ext cx="7131673" cy="932067"/>
          </a:xfrm>
          <a:prstGeom prst="rect">
            <a:avLst/>
          </a:prstGeom>
          <a:noFill/>
          <a:ln>
            <a:noFill/>
          </a:ln>
        </p:spPr>
        <p:txBody>
          <a:bodyPr lIns="91425" tIns="91425" rIns="91425" bIns="91425" anchor="t" anchorCtr="0">
            <a:noAutofit/>
          </a:bodyPr>
          <a:lstStyle/>
          <a:p>
            <a:pPr marL="457200" marR="0" lvl="0" indent="-317500" algn="l" rtl="0">
              <a:spcBef>
                <a:spcPts val="0"/>
              </a:spcBef>
              <a:spcAft>
                <a:spcPts val="0"/>
              </a:spcAft>
              <a:buClr>
                <a:srgbClr val="EFEFEF"/>
              </a:buClr>
              <a:buSzPct val="25000"/>
              <a:buFont typeface="Arial"/>
              <a:buNone/>
            </a:pPr>
            <a:r>
              <a:rPr lang="en-US" sz="1800" b="0" i="0" u="none" strike="noStrike" cap="none" baseline="0" dirty="0" smtClean="0">
                <a:solidFill>
                  <a:srgbClr val="EFEFEF"/>
                </a:solidFill>
                <a:latin typeface="Arial"/>
                <a:ea typeface="Arial"/>
                <a:cs typeface="Arial"/>
                <a:sym typeface="Arial"/>
              </a:rPr>
              <a:t>Karaoke</a:t>
            </a:r>
            <a:r>
              <a:rPr lang="en-US" sz="1800" b="0" i="0" u="none" strike="noStrike" cap="none" dirty="0" smtClean="0">
                <a:solidFill>
                  <a:srgbClr val="EFEFEF"/>
                </a:solidFill>
                <a:latin typeface="Arial"/>
                <a:ea typeface="Arial"/>
                <a:cs typeface="Arial"/>
                <a:sym typeface="Arial"/>
              </a:rPr>
              <a:t> ads do well on Sushi &amp; Japanese searches</a:t>
            </a:r>
            <a:endParaRPr lang="en-US" sz="1800" b="0" i="0" u="none" strike="noStrike" cap="none" baseline="0" dirty="0" smtClean="0">
              <a:solidFill>
                <a:srgbClr val="EFEFEF"/>
              </a:solidFill>
              <a:latin typeface="Arial"/>
              <a:ea typeface="Arial"/>
              <a:cs typeface="Arial"/>
              <a:sym typeface="Arial"/>
            </a:endParaRP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dirty="0" smtClean="0">
              <a:solidFill>
                <a:srgbClr val="EFEFEF"/>
              </a:solidFill>
              <a:latin typeface="Arial"/>
              <a:ea typeface="Arial"/>
              <a:cs typeface="Arial"/>
              <a:sym typeface="Arial"/>
            </a:endParaRPr>
          </a:p>
          <a:p>
            <a:pPr marL="1176337" marR="0" lvl="2" indent="-325437" algn="l" rtl="0">
              <a:spcBef>
                <a:spcPts val="58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815975" marR="0" lvl="1" indent="-320675" algn="l" rtl="0">
              <a:spcBef>
                <a:spcPts val="58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dirty="0">
              <a:solidFill>
                <a:srgbClr val="EFEFEF"/>
              </a:solidFill>
              <a:latin typeface="Arial"/>
              <a:ea typeface="Arial"/>
              <a:cs typeface="Arial"/>
              <a:sym typeface="Arial"/>
            </a:endParaRPr>
          </a:p>
          <a:p>
            <a:pPr marL="0" marR="0" lvl="0" indent="0" algn="l" rtl="0">
              <a:lnSpc>
                <a:spcPct val="100000"/>
              </a:lnSpc>
              <a:spcBef>
                <a:spcPts val="580"/>
              </a:spcBef>
              <a:spcAft>
                <a:spcPts val="0"/>
              </a:spcAft>
              <a:buClr>
                <a:schemeClr val="lt1"/>
              </a:buClr>
              <a:buFont typeface="Arial"/>
              <a:buNone/>
            </a:pPr>
            <a:endParaRPr sz="1800" b="0" i="0" u="none" strike="noStrike" cap="none" baseline="0" dirty="0">
              <a:solidFill>
                <a:srgbClr val="EFEFEF"/>
              </a:solidFill>
              <a:latin typeface="Arial"/>
              <a:ea typeface="Arial"/>
              <a:cs typeface="Arial"/>
              <a:sym typeface="Arial"/>
            </a:endParaRPr>
          </a:p>
        </p:txBody>
      </p:sp>
      <p:sp>
        <p:nvSpPr>
          <p:cNvPr id="139" name="Shape 139"/>
          <p:cNvSpPr txBox="1"/>
          <p:nvPr/>
        </p:nvSpPr>
        <p:spPr>
          <a:xfrm>
            <a:off x="457202" y="1129374"/>
            <a:ext cx="3860666" cy="4355630"/>
          </a:xfrm>
          <a:prstGeom prst="rect">
            <a:avLst/>
          </a:prstGeom>
          <a:noFill/>
          <a:ln>
            <a:noFill/>
          </a:ln>
        </p:spPr>
        <p:txBody>
          <a:bodyPr lIns="91425" tIns="91425" rIns="91425" bIns="91425" anchor="t" anchorCtr="0">
            <a:noAutofit/>
          </a:bodyPr>
          <a:lstStyle/>
          <a:p>
            <a:pPr marL="457200" marR="0" lvl="0" indent="-317500" algn="l" rtl="0">
              <a:lnSpc>
                <a:spcPct val="100000"/>
              </a:lnSpc>
              <a:spcBef>
                <a:spcPts val="0"/>
              </a:spcBef>
              <a:spcAft>
                <a:spcPts val="0"/>
              </a:spcAft>
              <a:buClr>
                <a:srgbClr val="EFEFEF"/>
              </a:buClr>
              <a:buFont typeface="Arial"/>
              <a:buNone/>
            </a:pPr>
            <a:endParaRPr sz="1800" b="0" i="0" u="none" strike="noStrike" cap="none" baseline="0">
              <a:solidFill>
                <a:srgbClr val="EFEFEF"/>
              </a:solidFill>
              <a:latin typeface="Arial"/>
              <a:ea typeface="Arial"/>
              <a:cs typeface="Arial"/>
              <a:sym typeface="Arial"/>
            </a:endParaRPr>
          </a:p>
          <a:p>
            <a:pPr marL="457200" marR="0" lvl="0" indent="-317500" algn="l" rtl="0">
              <a:lnSpc>
                <a:spcPct val="100000"/>
              </a:lnSpc>
              <a:spcBef>
                <a:spcPts val="580"/>
              </a:spcBef>
              <a:spcAft>
                <a:spcPts val="0"/>
              </a:spcAft>
              <a:buClr>
                <a:srgbClr val="EFEFEF"/>
              </a:buClr>
              <a:buFont typeface="Arial"/>
              <a:buNone/>
            </a:pPr>
            <a:endParaRPr sz="1800" b="0" i="0" u="none" strike="noStrike" cap="none" baseline="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a:solidFill>
                <a:srgbClr val="EFEFEF"/>
              </a:solidFill>
              <a:latin typeface="Arial"/>
              <a:ea typeface="Arial"/>
              <a:cs typeface="Arial"/>
              <a:sym typeface="Arial"/>
            </a:endParaRPr>
          </a:p>
          <a:p>
            <a:pPr marL="815975" marR="0" lvl="1" indent="-320675" algn="l" rtl="0">
              <a:lnSpc>
                <a:spcPct val="100000"/>
              </a:lnSpc>
              <a:spcBef>
                <a:spcPts val="580"/>
              </a:spcBef>
              <a:spcAft>
                <a:spcPts val="0"/>
              </a:spcAft>
              <a:buClr>
                <a:srgbClr val="EFEFEF"/>
              </a:buClr>
              <a:buFont typeface="Arial"/>
              <a:buNone/>
            </a:pPr>
            <a:endParaRPr sz="1800" b="0" i="0" u="none" strike="noStrike" cap="none" baseline="0">
              <a:solidFill>
                <a:srgbClr val="EFEFEF"/>
              </a:solidFill>
              <a:latin typeface="Arial"/>
              <a:ea typeface="Arial"/>
              <a:cs typeface="Arial"/>
              <a:sym typeface="Arial"/>
            </a:endParaRP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a:solidFill>
                <a:srgbClr val="EFEFEF"/>
              </a:solidFill>
              <a:latin typeface="Arial"/>
              <a:ea typeface="Arial"/>
              <a:cs typeface="Arial"/>
              <a:sym typeface="Arial"/>
            </a:endParaRPr>
          </a:p>
          <a:p>
            <a:pPr marL="0" marR="0" lvl="0" indent="0" algn="l" rtl="0">
              <a:lnSpc>
                <a:spcPct val="100000"/>
              </a:lnSpc>
              <a:spcBef>
                <a:spcPts val="580"/>
              </a:spcBef>
              <a:spcAft>
                <a:spcPts val="0"/>
              </a:spcAft>
              <a:buClr>
                <a:schemeClr val="dk1"/>
              </a:buClr>
              <a:buFont typeface="Arial"/>
              <a:buNone/>
            </a:pPr>
            <a:endParaRPr sz="1800" b="0" i="0" u="none" strike="noStrike" cap="none" baseline="0">
              <a:solidFill>
                <a:srgbClr val="EFEFEF"/>
              </a:solidFill>
              <a:latin typeface="Arial"/>
              <a:ea typeface="Arial"/>
              <a:cs typeface="Arial"/>
              <a:sym typeface="Arial"/>
            </a:endParaRPr>
          </a:p>
        </p:txBody>
      </p:sp>
      <p:pic>
        <p:nvPicPr>
          <p:cNvPr id="26628" name="Picture 4"/>
          <p:cNvPicPr>
            <a:picLocks noChangeAspect="1" noChangeArrowheads="1"/>
          </p:cNvPicPr>
          <p:nvPr/>
        </p:nvPicPr>
        <p:blipFill>
          <a:blip r:embed="rId3"/>
          <a:srcRect l="25684" t="6985" b="12670"/>
          <a:stretch>
            <a:fillRect/>
          </a:stretch>
        </p:blipFill>
        <p:spPr bwMode="auto">
          <a:xfrm>
            <a:off x="4148198" y="1524772"/>
            <a:ext cx="5037668" cy="3429865"/>
          </a:xfrm>
          <a:prstGeom prst="rect">
            <a:avLst/>
          </a:prstGeom>
          <a:noFill/>
          <a:ln w="9525">
            <a:noFill/>
            <a:miter lim="800000"/>
            <a:headEnd/>
            <a:tailEnd/>
          </a:ln>
          <a:effectLst/>
        </p:spPr>
      </p:pic>
      <p:sp>
        <p:nvSpPr>
          <p:cNvPr id="11" name="TextBox 10"/>
          <p:cNvSpPr txBox="1"/>
          <p:nvPr/>
        </p:nvSpPr>
        <p:spPr>
          <a:xfrm>
            <a:off x="6190979" y="5020285"/>
            <a:ext cx="659155" cy="369332"/>
          </a:xfrm>
          <a:prstGeom prst="rect">
            <a:avLst/>
          </a:prstGeom>
          <a:noFill/>
        </p:spPr>
        <p:txBody>
          <a:bodyPr wrap="none" rtlCol="0">
            <a:spAutoFit/>
          </a:bodyPr>
          <a:lstStyle/>
          <a:p>
            <a:r>
              <a:rPr lang="en-US" sz="1800" dirty="0" smtClean="0">
                <a:solidFill>
                  <a:schemeClr val="bg1"/>
                </a:solidFill>
              </a:rPr>
              <a:t>CTR</a:t>
            </a:r>
            <a:endParaRPr lang="en-US" sz="1800" dirty="0">
              <a:solidFill>
                <a:schemeClr val="bg1"/>
              </a:solidFill>
            </a:endParaRPr>
          </a:p>
        </p:txBody>
      </p:sp>
      <p:sp>
        <p:nvSpPr>
          <p:cNvPr id="12" name="TextBox 11"/>
          <p:cNvSpPr txBox="1"/>
          <p:nvPr/>
        </p:nvSpPr>
        <p:spPr>
          <a:xfrm rot="16200000">
            <a:off x="2495647" y="2544864"/>
            <a:ext cx="2911974" cy="369332"/>
          </a:xfrm>
          <a:prstGeom prst="rect">
            <a:avLst/>
          </a:prstGeom>
          <a:noFill/>
        </p:spPr>
        <p:txBody>
          <a:bodyPr wrap="square" rtlCol="0">
            <a:spAutoFit/>
          </a:bodyPr>
          <a:lstStyle/>
          <a:p>
            <a:r>
              <a:rPr lang="en-US" sz="1800" dirty="0" smtClean="0">
                <a:solidFill>
                  <a:schemeClr val="bg1"/>
                </a:solidFill>
              </a:rPr>
              <a:t>Category Similarity</a:t>
            </a:r>
            <a:endParaRPr lang="en-US" sz="1800" dirty="0">
              <a:solidFill>
                <a:schemeClr val="bg1"/>
              </a:solidFill>
            </a:endParaRPr>
          </a:p>
        </p:txBody>
      </p:sp>
      <p:cxnSp>
        <p:nvCxnSpPr>
          <p:cNvPr id="13" name="Straight Arrow Connector 12"/>
          <p:cNvCxnSpPr/>
          <p:nvPr/>
        </p:nvCxnSpPr>
        <p:spPr>
          <a:xfrm rot="5400000" flipH="1" flipV="1">
            <a:off x="7054189" y="4975606"/>
            <a:ext cx="837405" cy="488424"/>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5400000" flipH="1" flipV="1">
            <a:off x="6431432" y="5015483"/>
            <a:ext cx="837405" cy="488424"/>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Shape 137"/>
          <p:cNvSpPr txBox="1">
            <a:spLocks/>
          </p:cNvSpPr>
          <p:nvPr/>
        </p:nvSpPr>
        <p:spPr>
          <a:xfrm>
            <a:off x="3167780" y="5516992"/>
            <a:ext cx="5976221" cy="754814"/>
          </a:xfrm>
          <a:prstGeom prst="rect">
            <a:avLst/>
          </a:prstGeom>
          <a:noFill/>
          <a:ln>
            <a:noFill/>
          </a:ln>
        </p:spPr>
        <p:txBody>
          <a:bodyPr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EFEFEF"/>
              </a:buClr>
              <a:buSzPct val="25000"/>
              <a:tabLst/>
              <a:defRPr/>
            </a:pPr>
            <a:r>
              <a:rPr kumimoji="0" lang="en-US" sz="1800" b="0" i="0" u="none" strike="noStrike" kern="0" cap="none" spc="0" normalizeH="0" baseline="0" noProof="0" dirty="0" smtClean="0">
                <a:ln>
                  <a:noFill/>
                </a:ln>
                <a:solidFill>
                  <a:srgbClr val="EFEFEF"/>
                </a:solidFill>
                <a:effectLst/>
                <a:uLnTx/>
                <a:uFillTx/>
                <a:latin typeface="Arial"/>
                <a:ea typeface="Arial"/>
                <a:cs typeface="Arial"/>
                <a:sym typeface="Arial"/>
              </a:rPr>
              <a:t>- Sushi</a:t>
            </a:r>
            <a:r>
              <a:rPr kumimoji="0" lang="en-US" sz="1800" b="0" i="0" u="none" strike="noStrike" kern="0" cap="none" spc="0" normalizeH="0" noProof="0" dirty="0" smtClean="0">
                <a:ln>
                  <a:noFill/>
                </a:ln>
                <a:solidFill>
                  <a:srgbClr val="EFEFEF"/>
                </a:solidFill>
                <a:effectLst/>
                <a:uLnTx/>
                <a:uFillTx/>
                <a:latin typeface="Arial"/>
                <a:ea typeface="Arial"/>
                <a:cs typeface="Arial"/>
                <a:sym typeface="Arial"/>
              </a:rPr>
              <a:t> has low “category similarity” to Karaoke</a:t>
            </a:r>
          </a:p>
          <a:p>
            <a:pPr marL="457200" marR="0" lvl="0" indent="-317500" algn="l" defTabSz="914400" rtl="0" eaLnBrk="1" fontAlgn="auto" latinLnBrk="0" hangingPunct="1">
              <a:lnSpc>
                <a:spcPct val="100000"/>
              </a:lnSpc>
              <a:spcBef>
                <a:spcPts val="0"/>
              </a:spcBef>
              <a:spcAft>
                <a:spcPts val="0"/>
              </a:spcAft>
              <a:buClr>
                <a:srgbClr val="EFEFEF"/>
              </a:buClr>
              <a:buSzPct val="25000"/>
              <a:tabLst/>
              <a:defRPr/>
            </a:pPr>
            <a:r>
              <a:rPr kumimoji="0" lang="en-US" sz="1800" b="0" i="0" u="none" strike="noStrike" kern="0" cap="none" spc="0" normalizeH="0" noProof="0" dirty="0" smtClean="0">
                <a:ln>
                  <a:noFill/>
                </a:ln>
                <a:solidFill>
                  <a:srgbClr val="EFEFEF"/>
                </a:solidFill>
                <a:effectLst/>
                <a:uLnTx/>
                <a:uFillTx/>
                <a:latin typeface="Arial"/>
                <a:ea typeface="Arial"/>
                <a:cs typeface="Arial"/>
                <a:sym typeface="Arial"/>
              </a:rPr>
              <a:t>- But Karaoke ads do well on Sushi searches!</a:t>
            </a:r>
          </a:p>
          <a:p>
            <a:pPr marL="457200" marR="0" lvl="0" indent="-317500" algn="l" defTabSz="914400" rtl="0" eaLnBrk="1" fontAlgn="auto" latinLnBrk="0" hangingPunct="1">
              <a:lnSpc>
                <a:spcPct val="100000"/>
              </a:lnSpc>
              <a:spcBef>
                <a:spcPts val="0"/>
              </a:spcBef>
              <a:spcAft>
                <a:spcPts val="0"/>
              </a:spcAft>
              <a:buClr>
                <a:srgbClr val="EFEFEF"/>
              </a:buClr>
              <a:buSzPct val="25000"/>
              <a:buFontTx/>
              <a:buChar char="-"/>
              <a:tabLst/>
              <a:defRPr/>
            </a:pPr>
            <a:endParaRPr kumimoji="0" lang="en-US" sz="1800" b="0" i="0" u="none" strike="noStrike" kern="0" cap="none" spc="0" normalizeH="0" baseline="0" noProof="0" dirty="0" smtClean="0">
              <a:ln>
                <a:noFill/>
              </a:ln>
              <a:solidFill>
                <a:srgbClr val="EFEFEF"/>
              </a:solidFill>
              <a:effectLst/>
              <a:uLnTx/>
              <a:uFillTx/>
              <a:latin typeface="Arial"/>
              <a:ea typeface="Arial"/>
              <a:cs typeface="Arial"/>
              <a:sym typeface="Arial"/>
            </a:endParaRPr>
          </a:p>
          <a:p>
            <a:pPr marL="457200" marR="0" lvl="0" indent="-203200" algn="l" defTabSz="914400" rtl="0" eaLnBrk="1" fontAlgn="auto" latinLnBrk="0" hangingPunct="1">
              <a:lnSpc>
                <a:spcPct val="100000"/>
              </a:lnSpc>
              <a:spcBef>
                <a:spcPts val="580"/>
              </a:spcBef>
              <a:spcAft>
                <a:spcPts val="0"/>
              </a:spcAft>
              <a:buClr>
                <a:srgbClr val="EFEFEF"/>
              </a:buClr>
              <a:buSzTx/>
              <a:buFont typeface="Calibri"/>
              <a:buNone/>
              <a:tabLst/>
              <a:defRPr/>
            </a:pPr>
            <a:endParaRPr kumimoji="0" lang="en-US" sz="1800" b="0" i="0" u="none" strike="noStrike" kern="0" cap="none" spc="0" normalizeH="0" baseline="0" noProof="0" dirty="0" smtClean="0">
              <a:ln>
                <a:noFill/>
              </a:ln>
              <a:solidFill>
                <a:srgbClr val="EFEFEF"/>
              </a:solidFill>
              <a:effectLst/>
              <a:uLnTx/>
              <a:uFillTx/>
              <a:latin typeface="Arial"/>
              <a:ea typeface="Arial"/>
              <a:cs typeface="Arial"/>
              <a:sym typeface="Arial"/>
            </a:endParaRPr>
          </a:p>
          <a:p>
            <a:pPr marL="1176337" marR="0" lvl="2" indent="-325437" algn="l" defTabSz="914400" rtl="0" eaLnBrk="1" fontAlgn="auto" latinLnBrk="0" hangingPunct="1">
              <a:lnSpc>
                <a:spcPct val="100000"/>
              </a:lnSpc>
              <a:spcBef>
                <a:spcPts val="580"/>
              </a:spcBef>
              <a:spcAft>
                <a:spcPts val="0"/>
              </a:spcAft>
              <a:buClr>
                <a:srgbClr val="EFEFEF"/>
              </a:buClr>
              <a:buSzTx/>
              <a:buFont typeface="Arial"/>
              <a:buNone/>
              <a:tabLst/>
              <a:defRPr/>
            </a:pPr>
            <a:endParaRPr kumimoji="0" lang="en-US" sz="1800" b="0" i="0" u="none" strike="noStrike" kern="0" cap="none" spc="0" normalizeH="0" baseline="0" noProof="0" dirty="0" smtClean="0">
              <a:ln>
                <a:noFill/>
              </a:ln>
              <a:solidFill>
                <a:srgbClr val="EFEFEF"/>
              </a:solidFill>
              <a:effectLst/>
              <a:uLnTx/>
              <a:uFillTx/>
              <a:latin typeface="Arial"/>
              <a:ea typeface="Arial"/>
              <a:cs typeface="Arial"/>
              <a:sym typeface="Arial"/>
            </a:endParaRPr>
          </a:p>
          <a:p>
            <a:pPr marL="1176337" marR="0" lvl="2" indent="-211137" algn="l" defTabSz="914400" rtl="0" eaLnBrk="1" fontAlgn="auto" latinLnBrk="0" hangingPunct="1">
              <a:lnSpc>
                <a:spcPct val="100000"/>
              </a:lnSpc>
              <a:spcBef>
                <a:spcPts val="580"/>
              </a:spcBef>
              <a:spcAft>
                <a:spcPts val="0"/>
              </a:spcAft>
              <a:buClr>
                <a:srgbClr val="EFEFEF"/>
              </a:buClr>
              <a:buSzTx/>
              <a:buFont typeface="Noto Symbol"/>
              <a:buNone/>
              <a:tabLst/>
              <a:defRPr/>
            </a:pPr>
            <a:endParaRPr kumimoji="0" lang="en-US" sz="1800" b="0" i="0" u="none" strike="noStrike" kern="0" cap="none" spc="0" normalizeH="0" baseline="0" noProof="0" dirty="0" smtClean="0">
              <a:ln>
                <a:noFill/>
              </a:ln>
              <a:solidFill>
                <a:srgbClr val="EFEFEF"/>
              </a:solidFill>
              <a:effectLst/>
              <a:uLnTx/>
              <a:uFillTx/>
              <a:latin typeface="Arial"/>
              <a:ea typeface="Arial"/>
              <a:cs typeface="Arial"/>
              <a:sym typeface="Arial"/>
            </a:endParaRPr>
          </a:p>
          <a:p>
            <a:pPr marL="1176337" marR="0" lvl="2" indent="-211137" algn="l" defTabSz="914400" rtl="0" eaLnBrk="1" fontAlgn="auto" latinLnBrk="0" hangingPunct="1">
              <a:lnSpc>
                <a:spcPct val="100000"/>
              </a:lnSpc>
              <a:spcBef>
                <a:spcPts val="580"/>
              </a:spcBef>
              <a:spcAft>
                <a:spcPts val="0"/>
              </a:spcAft>
              <a:buClr>
                <a:srgbClr val="EFEFEF"/>
              </a:buClr>
              <a:buSzTx/>
              <a:buFont typeface="Noto Symbol"/>
              <a:buNone/>
              <a:tabLst/>
              <a:defRPr/>
            </a:pPr>
            <a:endParaRPr kumimoji="0" lang="en-US" sz="1800" b="0" i="0" u="none" strike="noStrike" kern="0" cap="none" spc="0" normalizeH="0" baseline="0" noProof="0" dirty="0" smtClean="0">
              <a:ln>
                <a:noFill/>
              </a:ln>
              <a:solidFill>
                <a:srgbClr val="EFEFEF"/>
              </a:solidFill>
              <a:effectLst/>
              <a:uLnTx/>
              <a:uFillTx/>
              <a:latin typeface="Arial"/>
              <a:ea typeface="Arial"/>
              <a:cs typeface="Arial"/>
              <a:sym typeface="Arial"/>
            </a:endParaRPr>
          </a:p>
          <a:p>
            <a:pPr marL="1176337" marR="0" lvl="2" indent="-211137" algn="l" defTabSz="914400" rtl="0" eaLnBrk="1" fontAlgn="auto" latinLnBrk="0" hangingPunct="1">
              <a:lnSpc>
                <a:spcPct val="100000"/>
              </a:lnSpc>
              <a:spcBef>
                <a:spcPts val="580"/>
              </a:spcBef>
              <a:spcAft>
                <a:spcPts val="0"/>
              </a:spcAft>
              <a:buClr>
                <a:srgbClr val="EFEFEF"/>
              </a:buClr>
              <a:buSzTx/>
              <a:buFont typeface="Noto Symbol"/>
              <a:buNone/>
              <a:tabLst/>
              <a:defRPr/>
            </a:pPr>
            <a:endParaRPr kumimoji="0" lang="en-US" sz="1800" b="0" i="0" u="none" strike="noStrike" kern="0" cap="none" spc="0" normalizeH="0" baseline="0" noProof="0" dirty="0" smtClean="0">
              <a:ln>
                <a:noFill/>
              </a:ln>
              <a:solidFill>
                <a:srgbClr val="EFEFEF"/>
              </a:solidFill>
              <a:effectLst/>
              <a:uLnTx/>
              <a:uFillTx/>
              <a:latin typeface="Arial"/>
              <a:ea typeface="Arial"/>
              <a:cs typeface="Arial"/>
              <a:sym typeface="Arial"/>
            </a:endParaRPr>
          </a:p>
          <a:p>
            <a:pPr marL="1176337" marR="0" lvl="2" indent="-211137" algn="l" defTabSz="914400" rtl="0" eaLnBrk="1" fontAlgn="auto" latinLnBrk="0" hangingPunct="1">
              <a:lnSpc>
                <a:spcPct val="100000"/>
              </a:lnSpc>
              <a:spcBef>
                <a:spcPts val="580"/>
              </a:spcBef>
              <a:spcAft>
                <a:spcPts val="0"/>
              </a:spcAft>
              <a:buClr>
                <a:srgbClr val="EFEFEF"/>
              </a:buClr>
              <a:buSzTx/>
              <a:buFont typeface="Noto Symbol"/>
              <a:buNone/>
              <a:tabLst/>
              <a:defRPr/>
            </a:pPr>
            <a:endParaRPr kumimoji="0" lang="en-US" sz="1800" b="0" i="0" u="none" strike="noStrike" kern="0" cap="none" spc="0" normalizeH="0" baseline="0" noProof="0" dirty="0" smtClean="0">
              <a:ln>
                <a:noFill/>
              </a:ln>
              <a:solidFill>
                <a:srgbClr val="EFEFEF"/>
              </a:solidFill>
              <a:effectLst/>
              <a:uLnTx/>
              <a:uFillTx/>
              <a:latin typeface="Arial"/>
              <a:ea typeface="Arial"/>
              <a:cs typeface="Arial"/>
              <a:sym typeface="Arial"/>
            </a:endParaRPr>
          </a:p>
          <a:p>
            <a:pPr marL="815975" marR="0" lvl="1" indent="-320675" algn="l" defTabSz="914400" rtl="0" eaLnBrk="1" fontAlgn="auto" latinLnBrk="0" hangingPunct="1">
              <a:lnSpc>
                <a:spcPct val="100000"/>
              </a:lnSpc>
              <a:spcBef>
                <a:spcPts val="580"/>
              </a:spcBef>
              <a:spcAft>
                <a:spcPts val="0"/>
              </a:spcAft>
              <a:buClr>
                <a:srgbClr val="EFEFEF"/>
              </a:buClr>
              <a:buSzTx/>
              <a:buFont typeface="Arial"/>
              <a:buNone/>
              <a:tabLst/>
              <a:defRPr/>
            </a:pPr>
            <a:endParaRPr kumimoji="0" lang="en-US" sz="1800" b="0" i="0" u="none" strike="noStrike" kern="0" cap="none" spc="0" normalizeH="0" baseline="0" noProof="0" dirty="0" smtClean="0">
              <a:ln>
                <a:noFill/>
              </a:ln>
              <a:solidFill>
                <a:srgbClr val="EFEFEF"/>
              </a:solidFill>
              <a:effectLst/>
              <a:uLnTx/>
              <a:uFillTx/>
              <a:latin typeface="Arial"/>
              <a:ea typeface="Arial"/>
              <a:cs typeface="Arial"/>
              <a:sym typeface="Arial"/>
            </a:endParaRPr>
          </a:p>
          <a:p>
            <a:pPr marL="457200" marR="0" lvl="0" indent="-203200" algn="l" defTabSz="914400" rtl="0" eaLnBrk="1" fontAlgn="auto" latinLnBrk="0" hangingPunct="1">
              <a:lnSpc>
                <a:spcPct val="100000"/>
              </a:lnSpc>
              <a:spcBef>
                <a:spcPts val="580"/>
              </a:spcBef>
              <a:spcAft>
                <a:spcPts val="0"/>
              </a:spcAft>
              <a:buClr>
                <a:srgbClr val="EFEFEF"/>
              </a:buClr>
              <a:buSzTx/>
              <a:buFont typeface="Calibri"/>
              <a:buNone/>
              <a:tabLst/>
              <a:defRPr/>
            </a:pPr>
            <a:endParaRPr kumimoji="0" lang="en-US" sz="1800" b="0" i="0" u="none" strike="noStrike" kern="0" cap="none" spc="0" normalizeH="0" baseline="0" noProof="0" dirty="0" smtClean="0">
              <a:ln>
                <a:noFill/>
              </a:ln>
              <a:solidFill>
                <a:srgbClr val="EFEFEF"/>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580"/>
              </a:spcBef>
              <a:spcAft>
                <a:spcPts val="0"/>
              </a:spcAft>
              <a:buClr>
                <a:schemeClr val="lt1"/>
              </a:buClr>
              <a:buSzTx/>
              <a:buFont typeface="Arial"/>
              <a:buNone/>
              <a:tabLst/>
              <a:defRPr/>
            </a:pPr>
            <a:endParaRPr kumimoji="0" lang="en-US" sz="1800" b="0" i="0" u="none" strike="noStrike" kern="0" cap="none" spc="0" normalizeH="0" baseline="0" noProof="0" dirty="0">
              <a:ln>
                <a:noFill/>
              </a:ln>
              <a:solidFill>
                <a:srgbClr val="EFEFEF"/>
              </a:solidFill>
              <a:effectLst/>
              <a:uLnTx/>
              <a:uFillTx/>
              <a:latin typeface="Arial"/>
              <a:ea typeface="Arial"/>
              <a:cs typeface="Arial"/>
              <a:sym typeface="Arial"/>
            </a:endParaRPr>
          </a:p>
        </p:txBody>
      </p:sp>
      <p:pic>
        <p:nvPicPr>
          <p:cNvPr id="19" name="Picture 18"/>
          <p:cNvPicPr>
            <a:picLocks noChangeAspect="1"/>
          </p:cNvPicPr>
          <p:nvPr/>
        </p:nvPicPr>
        <p:blipFill>
          <a:blip r:embed="rId4"/>
          <a:stretch>
            <a:fillRect/>
          </a:stretch>
        </p:blipFill>
        <p:spPr>
          <a:xfrm>
            <a:off x="0" y="2858796"/>
            <a:ext cx="3744836" cy="2108313"/>
          </a:xfrm>
          <a:prstGeom prst="rect">
            <a:avLst/>
          </a:prstGeom>
        </p:spPr>
      </p:pic>
      <p:pic>
        <p:nvPicPr>
          <p:cNvPr id="20" name="Picture 19"/>
          <p:cNvPicPr>
            <a:picLocks noChangeAspect="1"/>
          </p:cNvPicPr>
          <p:nvPr/>
        </p:nvPicPr>
        <p:blipFill>
          <a:blip r:embed="rId5"/>
          <a:stretch>
            <a:fillRect/>
          </a:stretch>
        </p:blipFill>
        <p:spPr>
          <a:xfrm>
            <a:off x="0" y="1809063"/>
            <a:ext cx="3744836" cy="1049733"/>
          </a:xfrm>
          <a:prstGeom prst="rect">
            <a:avLst/>
          </a:prstGeom>
        </p:spPr>
      </p:pic>
      <p:pic>
        <p:nvPicPr>
          <p:cNvPr id="21" name="Picture 20"/>
          <p:cNvPicPr>
            <a:picLocks noChangeAspect="1"/>
          </p:cNvPicPr>
          <p:nvPr/>
        </p:nvPicPr>
        <p:blipFill>
          <a:blip r:embed="rId6"/>
          <a:stretch>
            <a:fillRect/>
          </a:stretch>
        </p:blipFill>
        <p:spPr>
          <a:xfrm>
            <a:off x="587082" y="1931026"/>
            <a:ext cx="164592" cy="94488"/>
          </a:xfrm>
          <a:prstGeom prst="rect">
            <a:avLst/>
          </a:prstGeom>
        </p:spPr>
      </p:pic>
      <p:pic>
        <p:nvPicPr>
          <p:cNvPr id="22" name="Picture 21"/>
          <p:cNvPicPr>
            <a:picLocks noChangeAspect="1"/>
          </p:cNvPicPr>
          <p:nvPr/>
        </p:nvPicPr>
        <p:blipFill>
          <a:blip r:embed="rId7"/>
          <a:stretch>
            <a:fillRect/>
          </a:stretch>
        </p:blipFill>
        <p:spPr>
          <a:xfrm>
            <a:off x="3487161" y="2287897"/>
            <a:ext cx="145228" cy="137160"/>
          </a:xfrm>
          <a:prstGeom prst="rect">
            <a:avLst/>
          </a:prstGeom>
        </p:spPr>
      </p:pic>
      <p:pic>
        <p:nvPicPr>
          <p:cNvPr id="23" name="Picture 22"/>
          <p:cNvPicPr>
            <a:picLocks noChangeAspect="1"/>
          </p:cNvPicPr>
          <p:nvPr/>
        </p:nvPicPr>
        <p:blipFill>
          <a:blip r:embed="rId8"/>
          <a:stretch>
            <a:fillRect/>
          </a:stretch>
        </p:blipFill>
        <p:spPr>
          <a:xfrm>
            <a:off x="1" y="1455045"/>
            <a:ext cx="3726458" cy="346028"/>
          </a:xfrm>
          <a:prstGeom prst="rect">
            <a:avLst/>
          </a:prstGeom>
        </p:spPr>
      </p:pic>
      <p:sp>
        <p:nvSpPr>
          <p:cNvPr id="24" name="TextBox 23"/>
          <p:cNvSpPr txBox="1"/>
          <p:nvPr/>
        </p:nvSpPr>
        <p:spPr>
          <a:xfrm>
            <a:off x="4314395" y="1129374"/>
            <a:ext cx="3969619" cy="369332"/>
          </a:xfrm>
          <a:prstGeom prst="rect">
            <a:avLst/>
          </a:prstGeom>
          <a:noFill/>
        </p:spPr>
        <p:txBody>
          <a:bodyPr wrap="none" rtlCol="0">
            <a:spAutoFit/>
          </a:bodyPr>
          <a:lstStyle/>
          <a:p>
            <a:r>
              <a:rPr lang="en-US" sz="1800" dirty="0" smtClean="0">
                <a:solidFill>
                  <a:schemeClr val="bg1"/>
                </a:solidFill>
              </a:rPr>
              <a:t>Queries where we show karaoke ads</a:t>
            </a:r>
            <a:endParaRPr lang="en-US" sz="1800" dirty="0">
              <a:solidFill>
                <a:schemeClr val="bg1"/>
              </a:solidFill>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57200" y="18161"/>
            <a:ext cx="8229600" cy="619964"/>
          </a:xfrm>
          <a:prstGeom prst="rect">
            <a:avLst/>
          </a:prstGeom>
          <a:noFill/>
          <a:ln>
            <a:noFill/>
          </a:ln>
        </p:spPr>
        <p:txBody>
          <a:bodyPr lIns="91425" tIns="91425" rIns="91425" bIns="91425" anchor="ctr" anchorCtr="0">
            <a:noAutofit/>
          </a:bodyPr>
          <a:lstStyle/>
          <a:p>
            <a:pPr marL="0" marR="0" lvl="0" indent="0" algn="ctr" rtl="0">
              <a:spcBef>
                <a:spcPts val="0"/>
              </a:spcBef>
              <a:spcAft>
                <a:spcPts val="0"/>
              </a:spcAft>
              <a:buClr>
                <a:srgbClr val="EFEFEF"/>
              </a:buClr>
              <a:buSzPct val="25000"/>
              <a:buFont typeface="Arial"/>
              <a:buNone/>
            </a:pPr>
            <a:r>
              <a:rPr lang="en-US" sz="2800" b="1" i="0" u="none" strike="noStrike" cap="none" baseline="0">
                <a:solidFill>
                  <a:srgbClr val="EFEFEF"/>
                </a:solidFill>
                <a:latin typeface="Arial"/>
                <a:ea typeface="Arial"/>
                <a:cs typeface="Arial"/>
                <a:sym typeface="Arial"/>
              </a:rPr>
              <a:t>Uniqueness of Local Advertising - Budgets</a:t>
            </a:r>
          </a:p>
        </p:txBody>
      </p:sp>
      <p:sp>
        <p:nvSpPr>
          <p:cNvPr id="145" name="Shape 145"/>
          <p:cNvSpPr txBox="1"/>
          <p:nvPr/>
        </p:nvSpPr>
        <p:spPr>
          <a:xfrm>
            <a:off x="457202" y="1129374"/>
            <a:ext cx="3860666" cy="4355630"/>
          </a:xfrm>
          <a:prstGeom prst="rect">
            <a:avLst/>
          </a:prstGeom>
          <a:noFill/>
          <a:ln>
            <a:noFill/>
          </a:ln>
        </p:spPr>
        <p:txBody>
          <a:bodyPr lIns="91425" tIns="91425" rIns="91425" bIns="91425" anchor="t" anchorCtr="0">
            <a:noAutofit/>
          </a:bodyPr>
          <a:lstStyle/>
          <a:p>
            <a:pPr marL="457200" marR="0" lvl="0" indent="-317500" algn="l" rtl="0">
              <a:lnSpc>
                <a:spcPct val="100000"/>
              </a:lnSpc>
              <a:spcBef>
                <a:spcPts val="0"/>
              </a:spcBef>
              <a:spcAft>
                <a:spcPts val="0"/>
              </a:spcAft>
              <a:buClr>
                <a:srgbClr val="EFEFEF"/>
              </a:buClr>
              <a:buFont typeface="Arial"/>
              <a:buNone/>
            </a:pPr>
            <a:endParaRPr sz="1800" b="0" i="0" u="none" strike="noStrike" cap="none" baseline="0">
              <a:solidFill>
                <a:srgbClr val="EFEFEF"/>
              </a:solidFill>
              <a:latin typeface="Arial"/>
              <a:ea typeface="Arial"/>
              <a:cs typeface="Arial"/>
              <a:sym typeface="Arial"/>
            </a:endParaRPr>
          </a:p>
          <a:p>
            <a:pPr marL="457200" marR="0" lvl="0" indent="-317500" algn="l" rtl="0">
              <a:lnSpc>
                <a:spcPct val="100000"/>
              </a:lnSpc>
              <a:spcBef>
                <a:spcPts val="580"/>
              </a:spcBef>
              <a:spcAft>
                <a:spcPts val="0"/>
              </a:spcAft>
              <a:buClr>
                <a:srgbClr val="EFEFEF"/>
              </a:buClr>
              <a:buFont typeface="Arial"/>
              <a:buNone/>
            </a:pPr>
            <a:endParaRPr sz="1800" b="0" i="0" u="none" strike="noStrike" cap="none" baseline="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a:solidFill>
                <a:srgbClr val="EFEFEF"/>
              </a:solidFill>
              <a:latin typeface="Arial"/>
              <a:ea typeface="Arial"/>
              <a:cs typeface="Arial"/>
              <a:sym typeface="Arial"/>
            </a:endParaRPr>
          </a:p>
          <a:p>
            <a:pPr marL="815975" marR="0" lvl="1" indent="-320675" algn="l" rtl="0">
              <a:lnSpc>
                <a:spcPct val="100000"/>
              </a:lnSpc>
              <a:spcBef>
                <a:spcPts val="580"/>
              </a:spcBef>
              <a:spcAft>
                <a:spcPts val="0"/>
              </a:spcAft>
              <a:buClr>
                <a:srgbClr val="EFEFEF"/>
              </a:buClr>
              <a:buFont typeface="Arial"/>
              <a:buNone/>
            </a:pPr>
            <a:endParaRPr sz="1800" b="0" i="0" u="none" strike="noStrike" cap="none" baseline="0">
              <a:solidFill>
                <a:srgbClr val="EFEFEF"/>
              </a:solidFill>
              <a:latin typeface="Arial"/>
              <a:ea typeface="Arial"/>
              <a:cs typeface="Arial"/>
              <a:sym typeface="Arial"/>
            </a:endParaRP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a:solidFill>
                <a:srgbClr val="EFEFEF"/>
              </a:solidFill>
              <a:latin typeface="Arial"/>
              <a:ea typeface="Arial"/>
              <a:cs typeface="Arial"/>
              <a:sym typeface="Arial"/>
            </a:endParaRPr>
          </a:p>
          <a:p>
            <a:pPr marL="0" marR="0" lvl="0" indent="0" algn="l" rtl="0">
              <a:lnSpc>
                <a:spcPct val="100000"/>
              </a:lnSpc>
              <a:spcBef>
                <a:spcPts val="580"/>
              </a:spcBef>
              <a:spcAft>
                <a:spcPts val="0"/>
              </a:spcAft>
              <a:buClr>
                <a:schemeClr val="dk1"/>
              </a:buClr>
              <a:buFont typeface="Arial"/>
              <a:buNone/>
            </a:pPr>
            <a:endParaRPr sz="1800" b="0" i="0" u="none" strike="noStrike" cap="none" baseline="0">
              <a:solidFill>
                <a:srgbClr val="EFEFEF"/>
              </a:solidFill>
              <a:latin typeface="Arial"/>
              <a:ea typeface="Arial"/>
              <a:cs typeface="Arial"/>
              <a:sym typeface="Arial"/>
            </a:endParaRPr>
          </a:p>
        </p:txBody>
      </p:sp>
      <p:sp>
        <p:nvSpPr>
          <p:cNvPr id="146" name="Shape 146"/>
          <p:cNvSpPr txBox="1"/>
          <p:nvPr/>
        </p:nvSpPr>
        <p:spPr>
          <a:xfrm>
            <a:off x="5736535" y="1129374"/>
            <a:ext cx="3407465" cy="4595318"/>
          </a:xfrm>
          <a:prstGeom prst="rect">
            <a:avLst/>
          </a:prstGeom>
          <a:noFill/>
          <a:ln>
            <a:noFill/>
          </a:ln>
        </p:spPr>
        <p:txBody>
          <a:bodyPr lIns="91425" tIns="91425" rIns="91425" bIns="91425" anchor="t" anchorCtr="0">
            <a:noAutofit/>
          </a:bodyPr>
          <a:lstStyle/>
          <a:p>
            <a:pPr marL="457200" marR="0" lvl="0" indent="-317500" algn="l" rtl="0">
              <a:lnSpc>
                <a:spcPct val="100000"/>
              </a:lnSpc>
              <a:spcBef>
                <a:spcPts val="0"/>
              </a:spcBef>
              <a:spcAft>
                <a:spcPts val="0"/>
              </a:spcAft>
              <a:buClr>
                <a:srgbClr val="EFEFEF"/>
              </a:buClr>
              <a:buSzPct val="100000"/>
              <a:buFont typeface="Arial"/>
              <a:buChar char="-"/>
            </a:pPr>
            <a:r>
              <a:rPr lang="en-US" sz="1800" b="0" i="0" u="none" strike="noStrike" cap="none" baseline="0" dirty="0">
                <a:solidFill>
                  <a:srgbClr val="EFEFEF"/>
                </a:solidFill>
                <a:latin typeface="Arial"/>
                <a:ea typeface="Arial"/>
                <a:cs typeface="Arial"/>
                <a:sym typeface="Arial"/>
              </a:rPr>
              <a:t>If budget for Chinese advertisers “nearby” is exhausted</a:t>
            </a: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dirty="0">
              <a:solidFill>
                <a:srgbClr val="EFEFEF"/>
              </a:solidFill>
              <a:latin typeface="Arial"/>
              <a:ea typeface="Arial"/>
              <a:cs typeface="Arial"/>
              <a:sym typeface="Arial"/>
            </a:endParaRPr>
          </a:p>
          <a:p>
            <a:pPr marL="457200" marR="0" lvl="0" indent="-317500" algn="l" rtl="0">
              <a:lnSpc>
                <a:spcPct val="100000"/>
              </a:lnSpc>
              <a:spcBef>
                <a:spcPts val="580"/>
              </a:spcBef>
              <a:spcAft>
                <a:spcPts val="0"/>
              </a:spcAft>
              <a:buClr>
                <a:srgbClr val="EFEFEF"/>
              </a:buClr>
              <a:buSzPct val="100000"/>
              <a:buFont typeface="Arial"/>
              <a:buChar char="-"/>
            </a:pPr>
            <a:r>
              <a:rPr lang="en-US" sz="1800" b="0" i="0" u="none" strike="noStrike" cap="none" baseline="0" dirty="0">
                <a:solidFill>
                  <a:srgbClr val="EFEFEF"/>
                </a:solidFill>
                <a:latin typeface="Arial"/>
                <a:ea typeface="Arial"/>
                <a:cs typeface="Arial"/>
                <a:sym typeface="Arial"/>
              </a:rPr>
              <a:t>We may still show an ad for a closely-related category, e.g., Vietnamese</a:t>
            </a: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dirty="0" smtClean="0">
              <a:solidFill>
                <a:srgbClr val="EFEFEF"/>
              </a:solidFill>
              <a:latin typeface="Arial"/>
              <a:ea typeface="Arial"/>
              <a:cs typeface="Arial"/>
              <a:sym typeface="Arial"/>
            </a:endParaRPr>
          </a:p>
          <a:p>
            <a:pPr marL="914400" marR="0" lvl="1" indent="-203200" algn="l" rtl="0">
              <a:spcBef>
                <a:spcPts val="580"/>
              </a:spcBef>
              <a:spcAft>
                <a:spcPts val="0"/>
              </a:spcAft>
              <a:buClr>
                <a:srgbClr val="EFEFEF"/>
              </a:buClr>
              <a:buFont typeface="Calibri"/>
              <a:buNone/>
            </a:pPr>
            <a:endParaRPr sz="1800" b="0" i="0" u="none" strike="noStrike" cap="none" baseline="0" dirty="0" smtClean="0">
              <a:solidFill>
                <a:srgbClr val="EFEFEF"/>
              </a:solidFill>
              <a:latin typeface="Arial"/>
              <a:ea typeface="Arial"/>
              <a:cs typeface="Arial"/>
              <a:sym typeface="Arial"/>
            </a:endParaRP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dirty="0">
              <a:solidFill>
                <a:srgbClr val="EFEFEF"/>
              </a:solidFill>
              <a:latin typeface="Arial"/>
              <a:ea typeface="Arial"/>
              <a:cs typeface="Arial"/>
              <a:sym typeface="Arial"/>
            </a:endParaRPr>
          </a:p>
          <a:p>
            <a:pPr marL="1176337" marR="0" lvl="2" indent="-325437" algn="l" rtl="0">
              <a:lnSpc>
                <a:spcPct val="100000"/>
              </a:lnSpc>
              <a:spcBef>
                <a:spcPts val="58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1176337" marR="0" lvl="2" indent="-211137" algn="l" rtl="0">
              <a:lnSpc>
                <a:spcPct val="100000"/>
              </a:lnSpc>
              <a:spcBef>
                <a:spcPts val="580"/>
              </a:spcBef>
              <a:spcAft>
                <a:spcPts val="0"/>
              </a:spcAft>
              <a:buClr>
                <a:srgbClr val="EFEFEF"/>
              </a:buClr>
              <a:buFont typeface="Noto Symbol"/>
              <a:buNone/>
            </a:pPr>
            <a:endParaRPr sz="1800" b="0" i="0" u="none" strike="noStrike" cap="none" baseline="0" dirty="0">
              <a:solidFill>
                <a:srgbClr val="EFEFEF"/>
              </a:solidFill>
              <a:latin typeface="Arial"/>
              <a:ea typeface="Arial"/>
              <a:cs typeface="Arial"/>
              <a:sym typeface="Arial"/>
            </a:endParaRPr>
          </a:p>
          <a:p>
            <a:pPr marL="815975" marR="0" lvl="1" indent="-320675" algn="l" rtl="0">
              <a:lnSpc>
                <a:spcPct val="100000"/>
              </a:lnSpc>
              <a:spcBef>
                <a:spcPts val="580"/>
              </a:spcBef>
              <a:spcAft>
                <a:spcPts val="0"/>
              </a:spcAft>
              <a:buClr>
                <a:srgbClr val="EFEFEF"/>
              </a:buClr>
              <a:buFont typeface="Arial"/>
              <a:buNone/>
            </a:pPr>
            <a:endParaRPr sz="1800" b="0" i="0" u="none" strike="noStrike" cap="none" baseline="0" dirty="0">
              <a:solidFill>
                <a:srgbClr val="EFEFEF"/>
              </a:solidFill>
              <a:latin typeface="Arial"/>
              <a:ea typeface="Arial"/>
              <a:cs typeface="Arial"/>
              <a:sym typeface="Arial"/>
            </a:endParaRPr>
          </a:p>
          <a:p>
            <a:pPr marL="457200" marR="0" lvl="0" indent="-203200" algn="l" rtl="0">
              <a:lnSpc>
                <a:spcPct val="100000"/>
              </a:lnSpc>
              <a:spcBef>
                <a:spcPts val="580"/>
              </a:spcBef>
              <a:spcAft>
                <a:spcPts val="0"/>
              </a:spcAft>
              <a:buClr>
                <a:srgbClr val="EFEFEF"/>
              </a:buClr>
              <a:buFont typeface="Calibri"/>
              <a:buNone/>
            </a:pPr>
            <a:endParaRPr sz="1800" b="0" i="0" u="none" strike="noStrike" cap="none" baseline="0" dirty="0">
              <a:solidFill>
                <a:srgbClr val="EFEFEF"/>
              </a:solidFill>
              <a:latin typeface="Arial"/>
              <a:ea typeface="Arial"/>
              <a:cs typeface="Arial"/>
              <a:sym typeface="Arial"/>
            </a:endParaRPr>
          </a:p>
          <a:p>
            <a:pPr marL="0" marR="0" lvl="0" indent="0" algn="l" rtl="0">
              <a:lnSpc>
                <a:spcPct val="100000"/>
              </a:lnSpc>
              <a:spcBef>
                <a:spcPts val="580"/>
              </a:spcBef>
              <a:spcAft>
                <a:spcPts val="0"/>
              </a:spcAft>
              <a:buClr>
                <a:schemeClr val="dk1"/>
              </a:buClr>
              <a:buFont typeface="Arial"/>
              <a:buNone/>
            </a:pPr>
            <a:endParaRPr sz="1800" b="0" i="0" u="none" strike="noStrike" cap="none" baseline="0" dirty="0">
              <a:solidFill>
                <a:srgbClr val="EFEFEF"/>
              </a:solidFill>
              <a:latin typeface="Arial"/>
              <a:ea typeface="Arial"/>
              <a:cs typeface="Arial"/>
              <a:sym typeface="Arial"/>
            </a:endParaRPr>
          </a:p>
        </p:txBody>
      </p:sp>
      <p:pic>
        <p:nvPicPr>
          <p:cNvPr id="147" name="Shape 147"/>
          <p:cNvPicPr preferRelativeResize="0"/>
          <p:nvPr/>
        </p:nvPicPr>
        <p:blipFill rotWithShape="1">
          <a:blip r:embed="rId3">
            <a:alphaModFix/>
          </a:blip>
          <a:srcRect/>
          <a:stretch/>
        </p:blipFill>
        <p:spPr>
          <a:xfrm>
            <a:off x="83731" y="789829"/>
            <a:ext cx="5488608" cy="543193"/>
          </a:xfrm>
          <a:prstGeom prst="rect">
            <a:avLst/>
          </a:prstGeom>
          <a:noFill/>
          <a:ln>
            <a:noFill/>
          </a:ln>
        </p:spPr>
      </p:pic>
      <p:pic>
        <p:nvPicPr>
          <p:cNvPr id="148" name="Shape 148"/>
          <p:cNvPicPr preferRelativeResize="0"/>
          <p:nvPr/>
        </p:nvPicPr>
        <p:blipFill rotWithShape="1">
          <a:blip r:embed="rId4">
            <a:alphaModFix/>
          </a:blip>
          <a:srcRect/>
          <a:stretch/>
        </p:blipFill>
        <p:spPr>
          <a:xfrm>
            <a:off x="83731" y="1333021"/>
            <a:ext cx="5488608" cy="44628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52"/>
        <p:cNvGrpSpPr/>
        <p:nvPr/>
      </p:nvGrpSpPr>
      <p:grpSpPr>
        <a:xfrm>
          <a:off x="0" y="0"/>
          <a:ext cx="0" cy="0"/>
          <a:chOff x="0" y="0"/>
          <a:chExt cx="0" cy="0"/>
        </a:xfrm>
      </p:grpSpPr>
      <p:sp>
        <p:nvSpPr>
          <p:cNvPr id="153" name="Shape 153"/>
          <p:cNvSpPr txBox="1"/>
          <p:nvPr/>
        </p:nvSpPr>
        <p:spPr>
          <a:xfrm>
            <a:off x="546100" y="1320800"/>
            <a:ext cx="8051700" cy="4622698"/>
          </a:xfrm>
          <a:prstGeom prst="rect">
            <a:avLst/>
          </a:prstGeom>
          <a:noFill/>
          <a:ln>
            <a:noFill/>
          </a:ln>
        </p:spPr>
        <p:txBody>
          <a:bodyPr lIns="82250" tIns="41125" rIns="82250" bIns="41125" anchor="t" anchorCtr="0">
            <a:noAutofit/>
          </a:bodyPr>
          <a:lstStyle/>
          <a:p>
            <a:pPr marL="307975" marR="0" lvl="0" indent="-168275" algn="l" rtl="0">
              <a:lnSpc>
                <a:spcPct val="150000"/>
              </a:lnSpc>
              <a:spcBef>
                <a:spcPts val="0"/>
              </a:spcBef>
              <a:buClr>
                <a:srgbClr val="D9D9D9"/>
              </a:buClr>
              <a:buFont typeface="Arial"/>
              <a:buNone/>
            </a:pPr>
            <a:endParaRPr sz="2200" b="0" i="0" u="none" strike="noStrike" cap="none" baseline="0">
              <a:solidFill>
                <a:srgbClr val="D9D9D9"/>
              </a:solidFill>
              <a:latin typeface="Calibri"/>
              <a:ea typeface="Calibri"/>
              <a:cs typeface="Calibri"/>
              <a:sym typeface="Calibri"/>
            </a:endParaRPr>
          </a:p>
        </p:txBody>
      </p:sp>
      <p:sp>
        <p:nvSpPr>
          <p:cNvPr id="154" name="Shape 154"/>
          <p:cNvSpPr txBox="1"/>
          <p:nvPr/>
        </p:nvSpPr>
        <p:spPr>
          <a:xfrm>
            <a:off x="546100" y="292107"/>
            <a:ext cx="8204099" cy="820662"/>
          </a:xfrm>
          <a:prstGeom prst="rect">
            <a:avLst/>
          </a:prstGeom>
          <a:noFill/>
          <a:ln>
            <a:noFill/>
          </a:ln>
        </p:spPr>
        <p:txBody>
          <a:bodyPr lIns="82250" tIns="41125" rIns="82250" bIns="41125" anchor="t" anchorCtr="0">
            <a:noAutofit/>
          </a:bodyPr>
          <a:lstStyle/>
          <a:p>
            <a:pPr marL="0" marR="0" lvl="0" indent="0" algn="ctr" rtl="0">
              <a:spcBef>
                <a:spcPts val="0"/>
              </a:spcBef>
              <a:buNone/>
            </a:pPr>
            <a:endParaRPr sz="2800" b="1" i="0" u="none" strike="noStrike" cap="none" baseline="0">
              <a:solidFill>
                <a:srgbClr val="FFFFFF"/>
              </a:solidFill>
              <a:latin typeface="Calibri"/>
              <a:ea typeface="Calibri"/>
              <a:cs typeface="Calibri"/>
              <a:sym typeface="Calibri"/>
            </a:endParaRPr>
          </a:p>
        </p:txBody>
      </p:sp>
      <p:sp>
        <p:nvSpPr>
          <p:cNvPr id="155" name="Shape 155"/>
          <p:cNvSpPr txBox="1"/>
          <p:nvPr/>
        </p:nvSpPr>
        <p:spPr>
          <a:xfrm>
            <a:off x="698500" y="1473200"/>
            <a:ext cx="8051700" cy="4622698"/>
          </a:xfrm>
          <a:prstGeom prst="rect">
            <a:avLst/>
          </a:prstGeom>
          <a:noFill/>
          <a:ln>
            <a:noFill/>
          </a:ln>
        </p:spPr>
        <p:txBody>
          <a:bodyPr lIns="82250" tIns="41125" rIns="82250" bIns="41125" anchor="t" anchorCtr="0">
            <a:noAutofit/>
          </a:bodyPr>
          <a:lstStyle/>
          <a:p>
            <a:pPr marL="307975" marR="0" lvl="0" indent="-168275" algn="l" rtl="0">
              <a:lnSpc>
                <a:spcPct val="150000"/>
              </a:lnSpc>
              <a:spcBef>
                <a:spcPts val="0"/>
              </a:spcBef>
              <a:buClr>
                <a:srgbClr val="D9D9D9"/>
              </a:buClr>
              <a:buFont typeface="Arial"/>
              <a:buNone/>
            </a:pPr>
            <a:endParaRPr sz="2200" b="0" i="0" u="none" strike="noStrike" cap="none" baseline="0">
              <a:solidFill>
                <a:srgbClr val="D9D9D9"/>
              </a:solidFill>
              <a:latin typeface="Calibri"/>
              <a:ea typeface="Calibri"/>
              <a:cs typeface="Calibri"/>
              <a:sym typeface="Calibri"/>
            </a:endParaRPr>
          </a:p>
        </p:txBody>
      </p:sp>
      <p:sp>
        <p:nvSpPr>
          <p:cNvPr id="156" name="Shape 156"/>
          <p:cNvSpPr txBox="1"/>
          <p:nvPr/>
        </p:nvSpPr>
        <p:spPr>
          <a:xfrm>
            <a:off x="183213" y="1473201"/>
            <a:ext cx="8051700" cy="5045700"/>
          </a:xfrm>
          <a:prstGeom prst="rect">
            <a:avLst/>
          </a:prstGeom>
          <a:noFill/>
          <a:ln>
            <a:noFill/>
          </a:ln>
        </p:spPr>
        <p:txBody>
          <a:bodyPr lIns="82250" tIns="41125" rIns="82250" bIns="41125" anchor="t" anchorCtr="0">
            <a:noAutofit/>
          </a:bodyPr>
          <a:lstStyle/>
          <a:p>
            <a:pPr marL="307975" marR="0" lvl="0" indent="-307975" algn="l" rtl="0">
              <a:spcBef>
                <a:spcPts val="0"/>
              </a:spcBef>
              <a:buSzPct val="25000"/>
              <a:buNone/>
            </a:pPr>
            <a:r>
              <a:rPr lang="en-US" sz="2200" b="0" i="0" u="none" strike="noStrike" cap="none" baseline="0">
                <a:solidFill>
                  <a:srgbClr val="D9D9D9"/>
                </a:solidFill>
                <a:latin typeface="Calibri"/>
                <a:ea typeface="Calibri"/>
                <a:cs typeface="Calibri"/>
                <a:sym typeface="Calibri"/>
              </a:rPr>
              <a:t>Within the fraction of a second that we return you “search results” for bars, we also return an ad that optimizes: </a:t>
            </a:r>
          </a:p>
          <a:p>
            <a:pPr marL="307975" marR="0" lvl="0" indent="-168275" algn="l" rtl="0">
              <a:spcBef>
                <a:spcPts val="0"/>
              </a:spcBef>
              <a:buClr>
                <a:srgbClr val="D9D9D9"/>
              </a:buClr>
              <a:buFont typeface="Arial"/>
              <a:buNone/>
            </a:pPr>
            <a:endParaRPr sz="2200" b="0" i="0" u="none" strike="noStrike" cap="none" baseline="0">
              <a:solidFill>
                <a:srgbClr val="D9D9D9"/>
              </a:solidFill>
              <a:latin typeface="Calibri"/>
              <a:ea typeface="Calibri"/>
              <a:cs typeface="Calibri"/>
              <a:sym typeface="Calibri"/>
            </a:endParaRPr>
          </a:p>
          <a:p>
            <a:pPr marL="488950" marR="0" lvl="8" indent="-488950" algn="l" rtl="0">
              <a:spcBef>
                <a:spcPts val="0"/>
              </a:spcBef>
              <a:buClr>
                <a:srgbClr val="D9D9D9"/>
              </a:buClr>
              <a:buSzPct val="100000"/>
              <a:buFont typeface="Calibri"/>
              <a:buAutoNum type="romanUcPeriod"/>
            </a:pPr>
            <a:r>
              <a:rPr lang="en-US" sz="2200" b="0" i="0" u="none" strike="noStrike" cap="none" baseline="0">
                <a:solidFill>
                  <a:srgbClr val="D9D9D9"/>
                </a:solidFill>
                <a:latin typeface="Calibri"/>
                <a:ea typeface="Calibri"/>
                <a:cs typeface="Calibri"/>
                <a:sym typeface="Calibri"/>
              </a:rPr>
              <a:t>Relevance for user</a:t>
            </a:r>
          </a:p>
          <a:p>
            <a:pPr marL="488950" marR="0" lvl="8" indent="-488950" algn="l" rtl="0">
              <a:spcBef>
                <a:spcPts val="0"/>
              </a:spcBef>
              <a:buClr>
                <a:srgbClr val="D9D9D9"/>
              </a:buClr>
              <a:buSzPct val="100000"/>
              <a:buFont typeface="Calibri"/>
              <a:buAutoNum type="romanUcPeriod"/>
            </a:pPr>
            <a:r>
              <a:rPr lang="en-US" sz="2200" b="0" i="0" u="none" strike="noStrike" cap="none" baseline="0">
                <a:solidFill>
                  <a:srgbClr val="D9D9D9"/>
                </a:solidFill>
                <a:latin typeface="Calibri"/>
                <a:ea typeface="Calibri"/>
                <a:cs typeface="Calibri"/>
                <a:sym typeface="Calibri"/>
              </a:rPr>
              <a:t>Revenue for Yelp</a:t>
            </a:r>
          </a:p>
          <a:p>
            <a:pPr marL="488950" marR="0" lvl="8" indent="-488950" algn="l" rtl="0">
              <a:spcBef>
                <a:spcPts val="0"/>
              </a:spcBef>
              <a:buClr>
                <a:srgbClr val="D9D9D9"/>
              </a:buClr>
              <a:buSzPct val="100000"/>
              <a:buFont typeface="Calibri"/>
              <a:buAutoNum type="romanUcPeriod"/>
            </a:pPr>
            <a:r>
              <a:rPr lang="en-US" sz="2200" b="0" i="0" u="none" strike="noStrike" cap="none" baseline="0">
                <a:solidFill>
                  <a:srgbClr val="D9D9D9"/>
                </a:solidFill>
                <a:latin typeface="Calibri"/>
                <a:ea typeface="Calibri"/>
                <a:cs typeface="Calibri"/>
                <a:sym typeface="Calibri"/>
              </a:rPr>
              <a:t>Advertiser Goal (budget, clicks and leads)</a:t>
            </a:r>
          </a:p>
          <a:p>
            <a:pPr marL="0" marR="0" lvl="0" indent="0" algn="l" rtl="0">
              <a:spcBef>
                <a:spcPts val="0"/>
              </a:spcBef>
              <a:buNone/>
            </a:pPr>
            <a:endParaRPr sz="2200" b="0" i="0" u="none" strike="noStrike" cap="none" baseline="0">
              <a:solidFill>
                <a:srgbClr val="D9D9D9"/>
              </a:solidFill>
              <a:latin typeface="Calibri"/>
              <a:ea typeface="Calibri"/>
              <a:cs typeface="Calibri"/>
              <a:sym typeface="Calibri"/>
            </a:endParaRPr>
          </a:p>
          <a:p>
            <a:pPr marL="914400" marR="0" lvl="1" indent="-228600" algn="l" rtl="0">
              <a:spcBef>
                <a:spcPts val="0"/>
              </a:spcBef>
              <a:buClr>
                <a:srgbClr val="D9D9D9"/>
              </a:buClr>
              <a:buFont typeface="Courier New"/>
              <a:buNone/>
            </a:pPr>
            <a:endParaRPr sz="2200" b="0" i="0" u="none" strike="noStrike" cap="none" baseline="0">
              <a:solidFill>
                <a:srgbClr val="D9D9D9"/>
              </a:solidFill>
              <a:latin typeface="Calibri"/>
              <a:ea typeface="Calibri"/>
              <a:cs typeface="Calibri"/>
              <a:sym typeface="Calibri"/>
            </a:endParaRPr>
          </a:p>
          <a:p>
            <a:pPr marL="914400" marR="0" lvl="1" indent="-228600" algn="l" rtl="0">
              <a:spcBef>
                <a:spcPts val="0"/>
              </a:spcBef>
              <a:buClr>
                <a:srgbClr val="D9D9D9"/>
              </a:buClr>
              <a:buFont typeface="Courier New"/>
              <a:buNone/>
            </a:pPr>
            <a:endParaRPr sz="2200" b="0" i="0" u="none" strike="noStrike" cap="none" baseline="0">
              <a:solidFill>
                <a:srgbClr val="D9D9D9"/>
              </a:solidFill>
              <a:latin typeface="Calibri"/>
              <a:ea typeface="Calibri"/>
              <a:cs typeface="Calibri"/>
              <a:sym typeface="Calibri"/>
            </a:endParaRPr>
          </a:p>
        </p:txBody>
      </p:sp>
      <p:pic>
        <p:nvPicPr>
          <p:cNvPr id="157" name="Shape 157"/>
          <p:cNvPicPr preferRelativeResize="0"/>
          <p:nvPr/>
        </p:nvPicPr>
        <p:blipFill rotWithShape="1">
          <a:blip r:embed="rId3">
            <a:alphaModFix/>
          </a:blip>
          <a:srcRect/>
          <a:stretch/>
        </p:blipFill>
        <p:spPr>
          <a:xfrm>
            <a:off x="6048791" y="2313090"/>
            <a:ext cx="3095209" cy="4309854"/>
          </a:xfrm>
          <a:prstGeom prst="rect">
            <a:avLst/>
          </a:prstGeom>
          <a:noFill/>
          <a:ln>
            <a:noFill/>
          </a:ln>
        </p:spPr>
      </p:pic>
      <p:sp>
        <p:nvSpPr>
          <p:cNvPr id="158" name="Shape 158"/>
          <p:cNvSpPr txBox="1">
            <a:spLocks noGrp="1"/>
          </p:cNvSpPr>
          <p:nvPr>
            <p:ph type="title"/>
          </p:nvPr>
        </p:nvSpPr>
        <p:spPr>
          <a:xfrm>
            <a:off x="457200" y="18161"/>
            <a:ext cx="8229600" cy="619964"/>
          </a:xfrm>
          <a:prstGeom prst="rect">
            <a:avLst/>
          </a:prstGeom>
          <a:noFill/>
          <a:ln>
            <a:noFill/>
          </a:ln>
        </p:spPr>
        <p:txBody>
          <a:bodyPr lIns="91425" tIns="91425" rIns="91425" bIns="91425" anchor="ctr" anchorCtr="0">
            <a:noAutofit/>
          </a:bodyPr>
          <a:lstStyle/>
          <a:p>
            <a:pPr marL="0" marR="0" lvl="0" indent="0" algn="ctr" rtl="0">
              <a:spcBef>
                <a:spcPts val="0"/>
              </a:spcBef>
              <a:spcAft>
                <a:spcPts val="0"/>
              </a:spcAft>
              <a:buClr>
                <a:srgbClr val="EFEFEF"/>
              </a:buClr>
              <a:buSzPct val="25000"/>
              <a:buFont typeface="Arial"/>
              <a:buNone/>
            </a:pPr>
            <a:r>
              <a:rPr lang="en-US" sz="2800" b="1">
                <a:solidFill>
                  <a:srgbClr val="EFEFEF"/>
                </a:solidFill>
              </a:rPr>
              <a:t>``Balancing all of the Stakeholders”</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97"/>
        <p:cNvGrpSpPr/>
        <p:nvPr/>
      </p:nvGrpSpPr>
      <p:grpSpPr>
        <a:xfrm>
          <a:off x="0" y="0"/>
          <a:ext cx="0" cy="0"/>
          <a:chOff x="0" y="0"/>
          <a:chExt cx="0" cy="0"/>
        </a:xfrm>
      </p:grpSpPr>
      <p:sp>
        <p:nvSpPr>
          <p:cNvPr id="198" name="Shape 198"/>
          <p:cNvSpPr/>
          <p:nvPr/>
        </p:nvSpPr>
        <p:spPr>
          <a:xfrm>
            <a:off x="974569" y="1546621"/>
            <a:ext cx="846595" cy="439038"/>
          </a:xfrm>
          <a:prstGeom prst="ellipse">
            <a:avLst/>
          </a:prstGeom>
          <a:solidFill>
            <a:srgbClr val="008000"/>
          </a:soli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rgbClr val="FFFFFF"/>
                </a:solidFill>
                <a:latin typeface="Calibri"/>
                <a:ea typeface="Calibri"/>
                <a:cs typeface="Calibri"/>
                <a:sym typeface="Calibri"/>
              </a:rPr>
              <a:t>user</a:t>
            </a:r>
          </a:p>
        </p:txBody>
      </p:sp>
      <p:sp>
        <p:nvSpPr>
          <p:cNvPr id="199" name="Shape 199"/>
          <p:cNvSpPr/>
          <p:nvPr/>
        </p:nvSpPr>
        <p:spPr>
          <a:xfrm>
            <a:off x="2318467" y="1449529"/>
            <a:ext cx="992068" cy="635905"/>
          </a:xfrm>
          <a:prstGeom prst="ellipse">
            <a:avLst/>
          </a:prstGeom>
          <a:solidFill>
            <a:schemeClr val="accent2">
              <a:lumMod val="60000"/>
              <a:lumOff val="40000"/>
            </a:schemeClr>
          </a:soli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rgbClr val="FFFFFF"/>
                </a:solidFill>
                <a:latin typeface="Calibri"/>
                <a:ea typeface="Calibri"/>
                <a:cs typeface="Calibri"/>
                <a:sym typeface="Calibri"/>
              </a:rPr>
              <a:t>Page-view</a:t>
            </a:r>
          </a:p>
        </p:txBody>
      </p:sp>
      <p:sp>
        <p:nvSpPr>
          <p:cNvPr id="200" name="Shape 200"/>
          <p:cNvSpPr/>
          <p:nvPr/>
        </p:nvSpPr>
        <p:spPr>
          <a:xfrm>
            <a:off x="3673992" y="1662074"/>
            <a:ext cx="875086" cy="439038"/>
          </a:xfrm>
          <a:prstGeom prst="ellipse">
            <a:avLst/>
          </a:prstGeom>
          <a:solidFill>
            <a:schemeClr val="accent5"/>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rgbClr val="FFFFFF"/>
                </a:solidFill>
                <a:latin typeface="Calibri"/>
                <a:ea typeface="Calibri"/>
                <a:cs typeface="Calibri"/>
                <a:sym typeface="Calibri"/>
              </a:rPr>
              <a:t>Ad</a:t>
            </a:r>
          </a:p>
        </p:txBody>
      </p:sp>
      <p:cxnSp>
        <p:nvCxnSpPr>
          <p:cNvPr id="201" name="Shape 201"/>
          <p:cNvCxnSpPr>
            <a:stCxn id="198" idx="6"/>
            <a:endCxn id="199" idx="2"/>
          </p:cNvCxnSpPr>
          <p:nvPr/>
        </p:nvCxnSpPr>
        <p:spPr>
          <a:xfrm>
            <a:off x="1821164" y="1766141"/>
            <a:ext cx="497400" cy="1200"/>
          </a:xfrm>
          <a:prstGeom prst="straightConnector1">
            <a:avLst/>
          </a:prstGeom>
          <a:noFill/>
          <a:ln w="25400" cap="flat">
            <a:solidFill>
              <a:schemeClr val="lt1"/>
            </a:solidFill>
            <a:prstDash val="solid"/>
            <a:round/>
            <a:headEnd type="none" w="med" len="med"/>
            <a:tailEnd type="stealth" w="lg" len="lg"/>
          </a:ln>
        </p:spPr>
      </p:cxnSp>
      <p:sp>
        <p:nvSpPr>
          <p:cNvPr id="202" name="Shape 202"/>
          <p:cNvSpPr/>
          <p:nvPr/>
        </p:nvSpPr>
        <p:spPr>
          <a:xfrm>
            <a:off x="974569" y="2343308"/>
            <a:ext cx="846595" cy="439038"/>
          </a:xfrm>
          <a:prstGeom prst="ellipse">
            <a:avLst/>
          </a:prstGeom>
          <a:solidFill>
            <a:srgbClr val="008000"/>
          </a:soli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rgbClr val="FFFFFF"/>
                </a:solidFill>
                <a:latin typeface="Calibri"/>
                <a:ea typeface="Calibri"/>
                <a:cs typeface="Calibri"/>
                <a:sym typeface="Calibri"/>
              </a:rPr>
              <a:t>user</a:t>
            </a:r>
          </a:p>
        </p:txBody>
      </p:sp>
      <p:sp>
        <p:nvSpPr>
          <p:cNvPr id="203" name="Shape 203"/>
          <p:cNvSpPr/>
          <p:nvPr/>
        </p:nvSpPr>
        <p:spPr>
          <a:xfrm>
            <a:off x="974569" y="3465260"/>
            <a:ext cx="846595" cy="439038"/>
          </a:xfrm>
          <a:prstGeom prst="ellipse">
            <a:avLst/>
          </a:prstGeom>
          <a:solidFill>
            <a:srgbClr val="008000"/>
          </a:soli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rgbClr val="FFFFFF"/>
                </a:solidFill>
                <a:latin typeface="Calibri"/>
                <a:ea typeface="Calibri"/>
                <a:cs typeface="Calibri"/>
                <a:sym typeface="Calibri"/>
              </a:rPr>
              <a:t>user</a:t>
            </a:r>
          </a:p>
        </p:txBody>
      </p:sp>
      <p:sp>
        <p:nvSpPr>
          <p:cNvPr id="204" name="Shape 204"/>
          <p:cNvSpPr/>
          <p:nvPr/>
        </p:nvSpPr>
        <p:spPr>
          <a:xfrm>
            <a:off x="2318467" y="2237833"/>
            <a:ext cx="992068" cy="744264"/>
          </a:xfrm>
          <a:prstGeom prst="ellipse">
            <a:avLst/>
          </a:prstGeom>
          <a:solidFill>
            <a:schemeClr val="accent2">
              <a:lumMod val="60000"/>
              <a:lumOff val="40000"/>
            </a:schemeClr>
          </a:soli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rgbClr val="FFFFFF"/>
                </a:solidFill>
                <a:latin typeface="Calibri"/>
                <a:ea typeface="Calibri"/>
                <a:cs typeface="Calibri"/>
                <a:sym typeface="Calibri"/>
              </a:rPr>
              <a:t>Page-view</a:t>
            </a:r>
          </a:p>
        </p:txBody>
      </p:sp>
      <p:sp>
        <p:nvSpPr>
          <p:cNvPr id="205" name="Shape 205"/>
          <p:cNvSpPr/>
          <p:nvPr/>
        </p:nvSpPr>
        <p:spPr>
          <a:xfrm>
            <a:off x="2318467" y="3465260"/>
            <a:ext cx="992068" cy="652426"/>
          </a:xfrm>
          <a:prstGeom prst="ellipse">
            <a:avLst/>
          </a:prstGeom>
          <a:solidFill>
            <a:schemeClr val="accent2">
              <a:lumMod val="60000"/>
              <a:lumOff val="40000"/>
            </a:schemeClr>
          </a:soli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rgbClr val="FFFFFF"/>
                </a:solidFill>
                <a:latin typeface="Calibri"/>
                <a:ea typeface="Calibri"/>
                <a:cs typeface="Calibri"/>
                <a:sym typeface="Calibri"/>
              </a:rPr>
              <a:t>Page-view</a:t>
            </a:r>
          </a:p>
        </p:txBody>
      </p:sp>
      <p:sp>
        <p:nvSpPr>
          <p:cNvPr id="206" name="Shape 206"/>
          <p:cNvSpPr/>
          <p:nvPr/>
        </p:nvSpPr>
        <p:spPr>
          <a:xfrm>
            <a:off x="3673992" y="2237833"/>
            <a:ext cx="875086" cy="439038"/>
          </a:xfrm>
          <a:prstGeom prst="ellipse">
            <a:avLst/>
          </a:prstGeom>
          <a:solidFill>
            <a:schemeClr val="accent5"/>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rgbClr val="FFFFFF"/>
                </a:solidFill>
                <a:latin typeface="Calibri"/>
                <a:ea typeface="Calibri"/>
                <a:cs typeface="Calibri"/>
                <a:sym typeface="Calibri"/>
              </a:rPr>
              <a:t>Ad</a:t>
            </a:r>
          </a:p>
        </p:txBody>
      </p:sp>
      <p:sp>
        <p:nvSpPr>
          <p:cNvPr id="207" name="Shape 207"/>
          <p:cNvSpPr/>
          <p:nvPr/>
        </p:nvSpPr>
        <p:spPr>
          <a:xfrm>
            <a:off x="3725308" y="3490916"/>
            <a:ext cx="875086" cy="439038"/>
          </a:xfrm>
          <a:prstGeom prst="ellipse">
            <a:avLst/>
          </a:prstGeom>
          <a:solidFill>
            <a:schemeClr val="accent5"/>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rgbClr val="FFFFFF"/>
                </a:solidFill>
                <a:latin typeface="Calibri"/>
                <a:ea typeface="Calibri"/>
                <a:cs typeface="Calibri"/>
                <a:sym typeface="Calibri"/>
              </a:rPr>
              <a:t>Ad</a:t>
            </a:r>
          </a:p>
        </p:txBody>
      </p:sp>
      <p:cxnSp>
        <p:nvCxnSpPr>
          <p:cNvPr id="208" name="Shape 208"/>
          <p:cNvCxnSpPr/>
          <p:nvPr/>
        </p:nvCxnSpPr>
        <p:spPr>
          <a:xfrm rot="10800000" flipH="1">
            <a:off x="1850983" y="2559980"/>
            <a:ext cx="497309" cy="15678"/>
          </a:xfrm>
          <a:prstGeom prst="straightConnector1">
            <a:avLst/>
          </a:prstGeom>
          <a:noFill/>
          <a:ln w="25400" cap="flat">
            <a:solidFill>
              <a:schemeClr val="lt1"/>
            </a:solidFill>
            <a:prstDash val="solid"/>
            <a:round/>
            <a:headEnd type="none" w="med" len="med"/>
            <a:tailEnd type="stealth" w="lg" len="lg"/>
          </a:ln>
        </p:spPr>
      </p:cxnSp>
      <p:cxnSp>
        <p:nvCxnSpPr>
          <p:cNvPr id="209" name="Shape 209"/>
          <p:cNvCxnSpPr/>
          <p:nvPr/>
        </p:nvCxnSpPr>
        <p:spPr>
          <a:xfrm rot="10800000" flipH="1">
            <a:off x="1849451" y="3691675"/>
            <a:ext cx="498840" cy="15678"/>
          </a:xfrm>
          <a:prstGeom prst="straightConnector1">
            <a:avLst/>
          </a:prstGeom>
          <a:noFill/>
          <a:ln w="25400" cap="flat">
            <a:solidFill>
              <a:schemeClr val="lt1"/>
            </a:solidFill>
            <a:prstDash val="solid"/>
            <a:round/>
            <a:headEnd type="none" w="med" len="med"/>
            <a:tailEnd type="stealth" w="lg" len="lg"/>
          </a:ln>
        </p:spPr>
      </p:cxnSp>
      <p:cxnSp>
        <p:nvCxnSpPr>
          <p:cNvPr id="210" name="Shape 210"/>
          <p:cNvCxnSpPr>
            <a:endCxn id="206" idx="1"/>
          </p:cNvCxnSpPr>
          <p:nvPr/>
        </p:nvCxnSpPr>
        <p:spPr>
          <a:xfrm>
            <a:off x="3344646" y="1881528"/>
            <a:ext cx="457500" cy="420600"/>
          </a:xfrm>
          <a:prstGeom prst="straightConnector1">
            <a:avLst/>
          </a:prstGeom>
          <a:noFill/>
          <a:ln w="25400" cap="flat">
            <a:solidFill>
              <a:schemeClr val="lt1"/>
            </a:solidFill>
            <a:prstDash val="solid"/>
            <a:round/>
            <a:headEnd type="none" w="med" len="med"/>
            <a:tailEnd type="stealth" w="lg" len="lg"/>
          </a:ln>
        </p:spPr>
      </p:cxnSp>
      <p:cxnSp>
        <p:nvCxnSpPr>
          <p:cNvPr id="211" name="Shape 211"/>
          <p:cNvCxnSpPr>
            <a:stCxn id="204" idx="6"/>
            <a:endCxn id="200" idx="3"/>
          </p:cNvCxnSpPr>
          <p:nvPr/>
        </p:nvCxnSpPr>
        <p:spPr>
          <a:xfrm rot="10800000" flipH="1">
            <a:off x="3310535" y="2036965"/>
            <a:ext cx="491700" cy="573000"/>
          </a:xfrm>
          <a:prstGeom prst="straightConnector1">
            <a:avLst/>
          </a:prstGeom>
          <a:noFill/>
          <a:ln w="25400" cap="flat">
            <a:solidFill>
              <a:schemeClr val="lt1"/>
            </a:solidFill>
            <a:prstDash val="solid"/>
            <a:round/>
            <a:headEnd type="none" w="med" len="med"/>
            <a:tailEnd type="stealth" w="lg" len="lg"/>
          </a:ln>
        </p:spPr>
      </p:cxnSp>
      <p:sp>
        <p:nvSpPr>
          <p:cNvPr id="212" name="Shape 212"/>
          <p:cNvSpPr/>
          <p:nvPr/>
        </p:nvSpPr>
        <p:spPr>
          <a:xfrm>
            <a:off x="457200" y="1881591"/>
            <a:ext cx="297876" cy="2022707"/>
          </a:xfrm>
          <a:prstGeom prst="downArrow">
            <a:avLst>
              <a:gd name="adj1" fmla="val 50000"/>
              <a:gd name="adj2" fmla="val 50000"/>
            </a:avLst>
          </a:prstGeom>
          <a:solidFill>
            <a:srgbClr val="F79646"/>
          </a:solidFill>
          <a:ln w="9525" cap="flat">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Calibri"/>
              <a:ea typeface="Calibri"/>
              <a:cs typeface="Calibri"/>
              <a:sym typeface="Calibri"/>
            </a:endParaRPr>
          </a:p>
        </p:txBody>
      </p:sp>
      <p:sp>
        <p:nvSpPr>
          <p:cNvPr id="213" name="Shape 213"/>
          <p:cNvSpPr txBox="1"/>
          <p:nvPr/>
        </p:nvSpPr>
        <p:spPr>
          <a:xfrm>
            <a:off x="755075" y="2982097"/>
            <a:ext cx="649373"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rgbClr val="FFFFFF"/>
                </a:solidFill>
                <a:latin typeface="Calibri"/>
                <a:ea typeface="Calibri"/>
                <a:cs typeface="Calibri"/>
                <a:sym typeface="Calibri"/>
              </a:rPr>
              <a:t>Time</a:t>
            </a:r>
          </a:p>
        </p:txBody>
      </p:sp>
      <p:sp>
        <p:nvSpPr>
          <p:cNvPr id="214" name="Shape 214"/>
          <p:cNvSpPr txBox="1"/>
          <p:nvPr/>
        </p:nvSpPr>
        <p:spPr>
          <a:xfrm>
            <a:off x="1216030" y="292101"/>
            <a:ext cx="6711899" cy="514499"/>
          </a:xfrm>
          <a:prstGeom prst="rect">
            <a:avLst/>
          </a:prstGeom>
          <a:noFill/>
          <a:ln>
            <a:noFill/>
          </a:ln>
        </p:spPr>
        <p:txBody>
          <a:bodyPr lIns="82250" tIns="41125" rIns="82250" bIns="41125" anchor="t" anchorCtr="0">
            <a:noAutofit/>
          </a:bodyPr>
          <a:lstStyle/>
          <a:p>
            <a:pPr marL="0" marR="0" lvl="0" indent="0" algn="ctr" rtl="0">
              <a:spcBef>
                <a:spcPts val="0"/>
              </a:spcBef>
              <a:buSzPct val="25000"/>
              <a:buNone/>
            </a:pPr>
            <a:r>
              <a:rPr lang="en-US" sz="2800" b="1" i="0" u="none" strike="noStrike" cap="none" baseline="0">
                <a:solidFill>
                  <a:srgbClr val="FFFFFF"/>
                </a:solidFill>
                <a:latin typeface="Calibri"/>
                <a:ea typeface="Calibri"/>
                <a:cs typeface="Calibri"/>
                <a:sym typeface="Calibri"/>
              </a:rPr>
              <a:t>Advertising is a “Matching Problem”</a:t>
            </a:r>
          </a:p>
        </p:txBody>
      </p:sp>
      <p:sp>
        <p:nvSpPr>
          <p:cNvPr id="215" name="Shape 215"/>
          <p:cNvSpPr txBox="1"/>
          <p:nvPr/>
        </p:nvSpPr>
        <p:spPr>
          <a:xfrm>
            <a:off x="4969823" y="909234"/>
            <a:ext cx="4174175" cy="5357172"/>
          </a:xfrm>
          <a:prstGeom prst="rect">
            <a:avLst/>
          </a:prstGeom>
          <a:noFill/>
          <a:ln>
            <a:noFill/>
          </a:ln>
        </p:spPr>
        <p:txBody>
          <a:bodyPr lIns="82250" tIns="41125" rIns="82250" bIns="41125" anchor="t" anchorCtr="0">
            <a:noAutofit/>
          </a:bodyPr>
          <a:lstStyle/>
          <a:p>
            <a:pPr marL="0" marR="0" lvl="0" indent="0" algn="l" rtl="0">
              <a:spcBef>
                <a:spcPts val="0"/>
              </a:spcBef>
              <a:buSzPct val="25000"/>
              <a:buNone/>
            </a:pPr>
            <a:r>
              <a:rPr lang="en-US" sz="2200" b="0" i="0" u="none" strike="noStrike" cap="none" baseline="0">
                <a:solidFill>
                  <a:srgbClr val="D9D9D9"/>
                </a:solidFill>
                <a:latin typeface="Calibri"/>
                <a:ea typeface="Calibri"/>
                <a:cs typeface="Calibri"/>
                <a:sym typeface="Calibri"/>
              </a:rPr>
              <a:t>Constraints: </a:t>
            </a:r>
          </a:p>
          <a:p>
            <a:pPr marL="457200" marR="0" lvl="0" indent="-457200" algn="l" rtl="0">
              <a:spcBef>
                <a:spcPts val="0"/>
              </a:spcBef>
              <a:buClr>
                <a:srgbClr val="D9D9D9"/>
              </a:buClr>
              <a:buSzPct val="100000"/>
              <a:buFont typeface="Calibri"/>
              <a:buAutoNum type="arabicPeriod"/>
            </a:pPr>
            <a:r>
              <a:rPr lang="en-US" sz="2200" b="0" i="0" u="none" strike="noStrike" cap="none" baseline="0">
                <a:solidFill>
                  <a:srgbClr val="D9D9D9"/>
                </a:solidFill>
                <a:latin typeface="Calibri"/>
                <a:ea typeface="Calibri"/>
                <a:cs typeface="Calibri"/>
                <a:sym typeface="Calibri"/>
              </a:rPr>
              <a:t>Finite Users (Opportunities/Traffic)</a:t>
            </a:r>
          </a:p>
          <a:p>
            <a:pPr marL="457200" marR="0" lvl="0" indent="-457200" algn="l" rtl="0">
              <a:spcBef>
                <a:spcPts val="0"/>
              </a:spcBef>
              <a:buClr>
                <a:srgbClr val="D9D9D9"/>
              </a:buClr>
              <a:buSzPct val="100000"/>
              <a:buFont typeface="Calibri"/>
              <a:buAutoNum type="arabicPeriod"/>
            </a:pPr>
            <a:r>
              <a:rPr lang="en-US" sz="2200" b="0" i="0" u="none" strike="noStrike" cap="none" baseline="0">
                <a:solidFill>
                  <a:srgbClr val="D9D9D9"/>
                </a:solidFill>
                <a:latin typeface="Calibri"/>
                <a:ea typeface="Calibri"/>
                <a:cs typeface="Calibri"/>
                <a:sym typeface="Calibri"/>
              </a:rPr>
              <a:t>Finite Ad Budgets</a:t>
            </a:r>
          </a:p>
          <a:p>
            <a:pPr marL="457200" marR="0" lvl="0" indent="-457200" algn="l" rtl="0">
              <a:spcBef>
                <a:spcPts val="0"/>
              </a:spcBef>
              <a:buClr>
                <a:srgbClr val="D9D9D9"/>
              </a:buClr>
              <a:buSzPct val="100000"/>
              <a:buFont typeface="Calibri"/>
              <a:buAutoNum type="arabicPeriod"/>
            </a:pPr>
            <a:r>
              <a:rPr lang="en-US" sz="2200" b="0" i="0" u="none" strike="noStrike" cap="none" baseline="0">
                <a:solidFill>
                  <a:srgbClr val="D9D9D9"/>
                </a:solidFill>
                <a:latin typeface="Calibri"/>
                <a:ea typeface="Calibri"/>
                <a:cs typeface="Calibri"/>
                <a:sym typeface="Calibri"/>
              </a:rPr>
              <a:t>Don’t know future traffic</a:t>
            </a:r>
          </a:p>
          <a:p>
            <a:pPr marL="0" marR="0" lvl="0" indent="139700" algn="l" rtl="0">
              <a:spcBef>
                <a:spcPts val="0"/>
              </a:spcBef>
              <a:buClr>
                <a:schemeClr val="dk1"/>
              </a:buClr>
              <a:buFont typeface="Arial"/>
              <a:buNone/>
            </a:pPr>
            <a:endParaRPr sz="2200" b="0" i="0" u="none" strike="noStrike" cap="none" baseline="0">
              <a:solidFill>
                <a:srgbClr val="D9D9D9"/>
              </a:solidFill>
              <a:latin typeface="Calibri"/>
              <a:ea typeface="Calibri"/>
              <a:cs typeface="Calibri"/>
              <a:sym typeface="Calibri"/>
            </a:endParaRPr>
          </a:p>
          <a:p>
            <a:pPr marL="0" marR="0" lvl="0" indent="0" algn="l" rtl="0">
              <a:spcBef>
                <a:spcPts val="0"/>
              </a:spcBef>
              <a:buSzPct val="25000"/>
              <a:buNone/>
            </a:pPr>
            <a:r>
              <a:rPr lang="en-US" sz="2200" b="0" i="0" u="none" strike="noStrike" cap="none" baseline="0">
                <a:solidFill>
                  <a:srgbClr val="D9D9D9"/>
                </a:solidFill>
                <a:latin typeface="Calibri"/>
                <a:ea typeface="Calibri"/>
                <a:cs typeface="Calibri"/>
                <a:sym typeface="Calibri"/>
              </a:rPr>
              <a:t>Optimize:</a:t>
            </a:r>
          </a:p>
          <a:p>
            <a:pPr marL="457200" marR="0" lvl="0" indent="-457200" algn="l" rtl="0">
              <a:spcBef>
                <a:spcPts val="0"/>
              </a:spcBef>
              <a:buClr>
                <a:srgbClr val="D9D9D9"/>
              </a:buClr>
              <a:buSzPct val="100000"/>
              <a:buFont typeface="Calibri"/>
              <a:buAutoNum type="arabicPeriod"/>
            </a:pPr>
            <a:r>
              <a:rPr lang="en-US" sz="2200" b="0" i="0" u="none" strike="noStrike" cap="none" baseline="0">
                <a:solidFill>
                  <a:srgbClr val="D9D9D9"/>
                </a:solidFill>
                <a:latin typeface="Calibri"/>
                <a:ea typeface="Calibri"/>
                <a:cs typeface="Calibri"/>
                <a:sym typeface="Calibri"/>
              </a:rPr>
              <a:t>Maximize Yelp Revenue</a:t>
            </a:r>
          </a:p>
          <a:p>
            <a:pPr marL="457200" marR="0" lvl="0" indent="-457200" algn="l" rtl="0">
              <a:spcBef>
                <a:spcPts val="0"/>
              </a:spcBef>
              <a:buClr>
                <a:srgbClr val="D9D9D9"/>
              </a:buClr>
              <a:buSzPct val="100000"/>
              <a:buFont typeface="Calibri"/>
              <a:buAutoNum type="arabicPeriod"/>
            </a:pPr>
            <a:r>
              <a:rPr lang="en-US" sz="2200" b="0" i="0" u="none" strike="noStrike" cap="none" baseline="0">
                <a:solidFill>
                  <a:srgbClr val="D9D9D9"/>
                </a:solidFill>
                <a:latin typeface="Calibri"/>
                <a:ea typeface="Calibri"/>
                <a:cs typeface="Calibri"/>
                <a:sym typeface="Calibri"/>
              </a:rPr>
              <a:t>Show user “most relevant” ad</a:t>
            </a:r>
          </a:p>
          <a:p>
            <a:pPr marL="457200" marR="0" lvl="0" indent="-457200" algn="l" rtl="0">
              <a:spcBef>
                <a:spcPts val="0"/>
              </a:spcBef>
              <a:buClr>
                <a:srgbClr val="D9D9D9"/>
              </a:buClr>
              <a:buSzPct val="100000"/>
              <a:buFont typeface="Calibri"/>
              <a:buAutoNum type="arabicPeriod"/>
            </a:pPr>
            <a:r>
              <a:rPr lang="en-US" sz="2200" b="0" i="0" u="none" strike="noStrike" cap="none" baseline="0">
                <a:solidFill>
                  <a:srgbClr val="D9D9D9"/>
                </a:solidFill>
                <a:latin typeface="Calibri"/>
                <a:ea typeface="Calibri"/>
                <a:cs typeface="Calibri"/>
                <a:sym typeface="Calibri"/>
              </a:rPr>
              <a:t>Fulfill Ad Budgets</a:t>
            </a:r>
          </a:p>
          <a:p>
            <a:pPr marL="457200" marR="0" lvl="0" indent="-317500" algn="l" rtl="0">
              <a:spcBef>
                <a:spcPts val="0"/>
              </a:spcBef>
              <a:buClr>
                <a:schemeClr val="dk1"/>
              </a:buClr>
              <a:buFont typeface="Calibri"/>
              <a:buNone/>
            </a:pPr>
            <a:endParaRPr sz="2200" b="0" i="0" u="none" strike="noStrike" cap="none" baseline="0">
              <a:solidFill>
                <a:srgbClr val="D9D9D9"/>
              </a:solidFill>
              <a:latin typeface="Calibri"/>
              <a:ea typeface="Calibri"/>
              <a:cs typeface="Calibri"/>
              <a:sym typeface="Calibri"/>
            </a:endParaRPr>
          </a:p>
          <a:p>
            <a:pPr marL="0" marR="0" lvl="0" indent="0" algn="l" rtl="0">
              <a:spcBef>
                <a:spcPts val="0"/>
              </a:spcBef>
              <a:buSzPct val="25000"/>
              <a:buNone/>
            </a:pPr>
            <a:r>
              <a:rPr lang="en-US" sz="2200" b="0" i="0" u="none" strike="noStrike" cap="none" baseline="0">
                <a:solidFill>
                  <a:srgbClr val="D9D9D9"/>
                </a:solidFill>
                <a:latin typeface="Calibri"/>
                <a:ea typeface="Calibri"/>
                <a:cs typeface="Calibri"/>
                <a:sym typeface="Calibri"/>
              </a:rPr>
              <a:t>Greedy strategy works well: </a:t>
            </a:r>
          </a:p>
          <a:p>
            <a:pPr marL="0" marR="0" lvl="0" indent="0" algn="l" rtl="0">
              <a:spcBef>
                <a:spcPts val="0"/>
              </a:spcBef>
              <a:buSzPct val="25000"/>
              <a:buNone/>
            </a:pPr>
            <a:r>
              <a:rPr lang="en-US" sz="2200" b="0" i="0" u="none" strike="noStrike" cap="none" baseline="0">
                <a:solidFill>
                  <a:srgbClr val="D9D9D9"/>
                </a:solidFill>
                <a:latin typeface="Calibri"/>
                <a:ea typeface="Calibri"/>
                <a:cs typeface="Calibri"/>
                <a:sym typeface="Calibri"/>
              </a:rPr>
              <a:t>- Via 2</a:t>
            </a:r>
            <a:r>
              <a:rPr lang="en-US" sz="2200" b="0" i="0" u="none" strike="noStrike" cap="none" baseline="30000">
                <a:solidFill>
                  <a:srgbClr val="D9D9D9"/>
                </a:solidFill>
                <a:latin typeface="Calibri"/>
                <a:ea typeface="Calibri"/>
                <a:cs typeface="Calibri"/>
                <a:sym typeface="Calibri"/>
              </a:rPr>
              <a:t>nd</a:t>
            </a:r>
            <a:r>
              <a:rPr lang="en-US" sz="2200" b="0" i="0" u="none" strike="noStrike" cap="none" baseline="0">
                <a:solidFill>
                  <a:srgbClr val="D9D9D9"/>
                </a:solidFill>
                <a:latin typeface="Calibri"/>
                <a:ea typeface="Calibri"/>
                <a:cs typeface="Calibri"/>
                <a:sym typeface="Calibri"/>
              </a:rPr>
              <a:t> price auction, Select ad with highest expected revenue</a:t>
            </a:r>
          </a:p>
          <a:p>
            <a:pPr marL="457200" marR="0" lvl="0" indent="-317500" algn="l" rtl="0">
              <a:spcBef>
                <a:spcPts val="0"/>
              </a:spcBef>
              <a:buClr>
                <a:schemeClr val="dk1"/>
              </a:buClr>
              <a:buFont typeface="Calibri"/>
              <a:buNone/>
            </a:pPr>
            <a:endParaRPr sz="2200" b="0" i="0" u="none" strike="noStrike" cap="none" baseline="0">
              <a:solidFill>
                <a:srgbClr val="D9D9D9"/>
              </a:solidFill>
              <a:latin typeface="Calibri"/>
              <a:ea typeface="Calibri"/>
              <a:cs typeface="Calibri"/>
              <a:sym typeface="Calibri"/>
            </a:endParaRPr>
          </a:p>
          <a:p>
            <a:pPr marL="457200" marR="0" lvl="0" indent="-317500" algn="l" rtl="0">
              <a:spcBef>
                <a:spcPts val="0"/>
              </a:spcBef>
              <a:buClr>
                <a:schemeClr val="dk1"/>
              </a:buClr>
              <a:buFont typeface="Calibri"/>
              <a:buNone/>
            </a:pPr>
            <a:endParaRPr sz="2200" b="0" i="0" u="none" strike="noStrike" cap="none" baseline="0">
              <a:solidFill>
                <a:srgbClr val="D9D9D9"/>
              </a:solidFill>
              <a:latin typeface="Calibri"/>
              <a:ea typeface="Calibri"/>
              <a:cs typeface="Calibri"/>
              <a:sym typeface="Calibri"/>
            </a:endParaRPr>
          </a:p>
          <a:p>
            <a:pPr marL="457200" marR="0" lvl="0" indent="-457200" algn="l" rtl="0">
              <a:spcBef>
                <a:spcPts val="0"/>
              </a:spcBef>
              <a:buNone/>
            </a:pPr>
            <a:endParaRPr sz="2200" b="0" i="0" u="none" strike="noStrike" cap="none" baseline="0">
              <a:solidFill>
                <a:srgbClr val="D9D9D9"/>
              </a:solidFill>
              <a:latin typeface="Calibri"/>
              <a:ea typeface="Calibri"/>
              <a:cs typeface="Calibri"/>
              <a:sym typeface="Calibri"/>
            </a:endParaRPr>
          </a:p>
          <a:p>
            <a:pPr marL="914400" marR="0" lvl="1" indent="-228600" algn="l" rtl="0">
              <a:spcBef>
                <a:spcPts val="0"/>
              </a:spcBef>
              <a:buClr>
                <a:srgbClr val="D9D9D9"/>
              </a:buClr>
              <a:buFont typeface="Courier New"/>
              <a:buNone/>
            </a:pPr>
            <a:endParaRPr sz="2200" b="0" i="0" u="none" strike="noStrike" cap="none" baseline="0">
              <a:solidFill>
                <a:srgbClr val="D9D9D9"/>
              </a:solidFill>
              <a:latin typeface="Calibri"/>
              <a:ea typeface="Calibri"/>
              <a:cs typeface="Calibri"/>
              <a:sym typeface="Calibri"/>
            </a:endParaRPr>
          </a:p>
          <a:p>
            <a:pPr marL="914400" marR="0" lvl="1" indent="-228600" algn="l" rtl="0">
              <a:spcBef>
                <a:spcPts val="0"/>
              </a:spcBef>
              <a:buClr>
                <a:srgbClr val="D9D9D9"/>
              </a:buClr>
              <a:buFont typeface="Courier New"/>
              <a:buNone/>
            </a:pPr>
            <a:endParaRPr sz="2200" b="0" i="0" u="none" strike="noStrike" cap="none" baseline="0">
              <a:solidFill>
                <a:srgbClr val="D9D9D9"/>
              </a:solidFill>
              <a:latin typeface="Calibri"/>
              <a:ea typeface="Calibri"/>
              <a:cs typeface="Calibri"/>
              <a:sym typeface="Calibri"/>
            </a:endParaRPr>
          </a:p>
        </p:txBody>
      </p:sp>
      <p:cxnSp>
        <p:nvCxnSpPr>
          <p:cNvPr id="216" name="Shape 216"/>
          <p:cNvCxnSpPr/>
          <p:nvPr/>
        </p:nvCxnSpPr>
        <p:spPr>
          <a:xfrm rot="10800000" flipH="1">
            <a:off x="3303305" y="3707354"/>
            <a:ext cx="498840" cy="15678"/>
          </a:xfrm>
          <a:prstGeom prst="straightConnector1">
            <a:avLst/>
          </a:prstGeom>
          <a:noFill/>
          <a:ln w="25400" cap="flat">
            <a:solidFill>
              <a:schemeClr val="lt1"/>
            </a:solidFill>
            <a:prstDash val="solid"/>
            <a:round/>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Expo">
      <a:dk1>
        <a:srgbClr val="000000"/>
      </a:dk1>
      <a:lt1>
        <a:srgbClr val="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xpo">
      <a:dk1>
        <a:srgbClr val="000000"/>
      </a:dk1>
      <a:lt1>
        <a:srgbClr val="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1111</TotalTime>
  <Words>2150</Words>
  <Application>Microsoft Macintosh PowerPoint</Application>
  <PresentationFormat>On-screen Show (4:3)</PresentationFormat>
  <Paragraphs>566</Paragraphs>
  <Slides>40</Slides>
  <Notes>40</Notes>
  <HiddenSlides>1</HiddenSlides>
  <MMClips>0</MMClips>
  <ScaleCrop>false</ScaleCrop>
  <HeadingPairs>
    <vt:vector size="4" baseType="variant">
      <vt:variant>
        <vt:lpstr>Design Template</vt:lpstr>
      </vt:variant>
      <vt:variant>
        <vt:i4>4</vt:i4>
      </vt:variant>
      <vt:variant>
        <vt:lpstr>Slide Titles</vt:lpstr>
      </vt:variant>
      <vt:variant>
        <vt:i4>40</vt:i4>
      </vt:variant>
    </vt:vector>
  </HeadingPairs>
  <TitlesOfParts>
    <vt:vector size="44" baseType="lpstr">
      <vt:lpstr>1_Office Theme</vt:lpstr>
      <vt:lpstr>2_Office Theme</vt:lpstr>
      <vt:lpstr>Office Theme</vt:lpstr>
      <vt:lpstr>Office Theme</vt:lpstr>
      <vt:lpstr>Data Science in Advertising:  A future when we love ads</vt:lpstr>
      <vt:lpstr>Where do our local ads show?</vt:lpstr>
      <vt:lpstr>Slide 3</vt:lpstr>
      <vt:lpstr>Uniqueness of Local Advertising - Location </vt:lpstr>
      <vt:lpstr>Local Advertising – Seasonal Effects</vt:lpstr>
      <vt:lpstr>Uniqueness of Local Advertising - Categories</vt:lpstr>
      <vt:lpstr>Uniqueness of Local Advertising - Budgets</vt:lpstr>
      <vt:lpstr>``Balancing all of the Stakeholders”</vt:lpstr>
      <vt:lpstr>Slide 9</vt:lpstr>
      <vt:lpstr>Ad Lifecycle</vt:lpstr>
      <vt:lpstr>Slide 11</vt:lpstr>
      <vt:lpstr>Slide 12</vt:lpstr>
      <vt:lpstr>1) Candidate Ad Selection &amp; Filtering Elastic Search – Index Ads and Search over them quickly</vt:lpstr>
      <vt:lpstr>1) Candidate Ad Selection &amp; Filtering Elastic Search – Index Ads and Search over them quickly</vt:lpstr>
      <vt:lpstr>Slide 15</vt:lpstr>
      <vt:lpstr>Slide 16</vt:lpstr>
      <vt:lpstr>Can we bid for them?</vt:lpstr>
      <vt:lpstr>Can we bid for them?</vt:lpstr>
      <vt:lpstr>Yes, we can bid for them!</vt:lpstr>
      <vt:lpstr>The “lowest price” clicks that  fulfill budget</vt:lpstr>
      <vt:lpstr>How do you find the intersection?</vt:lpstr>
      <vt:lpstr>How do you find the intersection?</vt:lpstr>
      <vt:lpstr>How do you find the intersection?</vt:lpstr>
      <vt:lpstr>Slide 24</vt:lpstr>
      <vt:lpstr>3) Machine Learning based CTR Prediction</vt:lpstr>
      <vt:lpstr>Slide 26</vt:lpstr>
      <vt:lpstr>Feature Framework</vt:lpstr>
      <vt:lpstr>Feature Example</vt:lpstr>
      <vt:lpstr>Model Training sklearn, Vowpal Wabbit &amp; Spark</vt:lpstr>
      <vt:lpstr>Slide 30</vt:lpstr>
      <vt:lpstr>CTR Prediction Performance – Offline (or Training)</vt:lpstr>
      <vt:lpstr>CTR Prediction Performance – Online</vt:lpstr>
      <vt:lpstr>Online Performance:  MXE vs. Calibration Metrics</vt:lpstr>
      <vt:lpstr>CTR Prediction Challenges</vt:lpstr>
      <vt:lpstr>Revenue vs. Relevance</vt:lpstr>
      <vt:lpstr>Cost vs. Accuracy</vt:lpstr>
      <vt:lpstr>Model Training </vt:lpstr>
      <vt:lpstr>Conclusions</vt:lpstr>
      <vt:lpstr>yelp.com/dataset_challenge </vt:lpstr>
      <vt:lpstr>Q&amp;A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 Advertising:  A future when we love ads</dc:title>
  <cp:lastModifiedBy>Supranamaya Ranjan</cp:lastModifiedBy>
  <cp:revision>101</cp:revision>
  <dcterms:created xsi:type="dcterms:W3CDTF">2015-04-09T20:21:44Z</dcterms:created>
  <dcterms:modified xsi:type="dcterms:W3CDTF">2015-04-10T15:39:57Z</dcterms:modified>
</cp:coreProperties>
</file>